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6858000" type="screen4x3"/>
  <p:notesSz cx="7086600" cy="90805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772D"/>
    <a:srgbClr val="9C0808"/>
    <a:srgbClr val="94781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1" d="100"/>
          <a:sy n="71" d="100"/>
        </p:scale>
        <p:origin x="1794" y="60"/>
      </p:cViewPr>
      <p:guideLst>
        <p:guide orient="horz" pos="2160"/>
        <p:guide/>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VE"/>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523CA2F4-F3F1-408C-886A-4C9A63CA5284}" type="slidenum">
              <a:rPr lang="es-ES" altLang="es-VE"/>
              <a:pPr/>
              <a:t>‹Nº›</a:t>
            </a:fld>
            <a:endParaRPr lang="es-ES" altLang="es-VE"/>
          </a:p>
        </p:txBody>
      </p:sp>
    </p:spTree>
    <p:extLst>
      <p:ext uri="{BB962C8B-B14F-4D97-AF65-F5344CB8AC3E}">
        <p14:creationId xmlns:p14="http://schemas.microsoft.com/office/powerpoint/2010/main" val="1715001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4C827F6C-5F96-4D3A-8A7F-F63204C79982}" type="slidenum">
              <a:rPr lang="es-ES" altLang="es-VE"/>
              <a:pPr/>
              <a:t>‹Nº›</a:t>
            </a:fld>
            <a:endParaRPr lang="es-ES" altLang="es-VE"/>
          </a:p>
        </p:txBody>
      </p:sp>
    </p:spTree>
    <p:extLst>
      <p:ext uri="{BB962C8B-B14F-4D97-AF65-F5344CB8AC3E}">
        <p14:creationId xmlns:p14="http://schemas.microsoft.com/office/powerpoint/2010/main" val="104603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A4E28A60-FE04-46EF-A8F4-4C0941B790F9}" type="slidenum">
              <a:rPr lang="es-ES" altLang="es-VE"/>
              <a:pPr/>
              <a:t>‹Nº›</a:t>
            </a:fld>
            <a:endParaRPr lang="es-ES" altLang="es-VE"/>
          </a:p>
        </p:txBody>
      </p:sp>
    </p:spTree>
    <p:extLst>
      <p:ext uri="{BB962C8B-B14F-4D97-AF65-F5344CB8AC3E}">
        <p14:creationId xmlns:p14="http://schemas.microsoft.com/office/powerpoint/2010/main" val="541685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A96DD393-9173-4900-A00D-7A27263BBA2F}" type="slidenum">
              <a:rPr lang="es-ES" altLang="es-VE"/>
              <a:pPr/>
              <a:t>‹Nº›</a:t>
            </a:fld>
            <a:endParaRPr lang="es-ES" altLang="es-VE"/>
          </a:p>
        </p:txBody>
      </p:sp>
    </p:spTree>
    <p:extLst>
      <p:ext uri="{BB962C8B-B14F-4D97-AF65-F5344CB8AC3E}">
        <p14:creationId xmlns:p14="http://schemas.microsoft.com/office/powerpoint/2010/main" val="323973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3E1A741E-6F56-4A87-806A-56DBEA1D4556}" type="slidenum">
              <a:rPr lang="es-ES" altLang="es-VE"/>
              <a:pPr/>
              <a:t>‹Nº›</a:t>
            </a:fld>
            <a:endParaRPr lang="es-ES" altLang="es-VE"/>
          </a:p>
        </p:txBody>
      </p:sp>
    </p:spTree>
    <p:extLst>
      <p:ext uri="{BB962C8B-B14F-4D97-AF65-F5344CB8AC3E}">
        <p14:creationId xmlns:p14="http://schemas.microsoft.com/office/powerpoint/2010/main" val="229860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890CACE1-79FA-4079-A6C2-23026B6DDDAA}" type="slidenum">
              <a:rPr lang="es-ES" altLang="es-VE"/>
              <a:pPr/>
              <a:t>‹Nº›</a:t>
            </a:fld>
            <a:endParaRPr lang="es-ES" altLang="es-VE"/>
          </a:p>
        </p:txBody>
      </p:sp>
    </p:spTree>
    <p:extLst>
      <p:ext uri="{BB962C8B-B14F-4D97-AF65-F5344CB8AC3E}">
        <p14:creationId xmlns:p14="http://schemas.microsoft.com/office/powerpoint/2010/main" val="202084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fld id="{52B1FDCD-DA2A-4971-870A-BAF4377B6407}" type="slidenum">
              <a:rPr lang="es-ES" altLang="es-VE"/>
              <a:pPr/>
              <a:t>‹Nº›</a:t>
            </a:fld>
            <a:endParaRPr lang="es-ES" altLang="es-VE"/>
          </a:p>
        </p:txBody>
      </p:sp>
    </p:spTree>
    <p:extLst>
      <p:ext uri="{BB962C8B-B14F-4D97-AF65-F5344CB8AC3E}">
        <p14:creationId xmlns:p14="http://schemas.microsoft.com/office/powerpoint/2010/main" val="925427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fld id="{B44240E7-50FA-46BD-87F2-F5B6B964B342}" type="slidenum">
              <a:rPr lang="es-ES" altLang="es-VE"/>
              <a:pPr/>
              <a:t>‹Nº›</a:t>
            </a:fld>
            <a:endParaRPr lang="es-ES" altLang="es-VE"/>
          </a:p>
        </p:txBody>
      </p:sp>
    </p:spTree>
    <p:extLst>
      <p:ext uri="{BB962C8B-B14F-4D97-AF65-F5344CB8AC3E}">
        <p14:creationId xmlns:p14="http://schemas.microsoft.com/office/powerpoint/2010/main" val="475453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fld id="{844C5801-0706-4085-875C-A4FE046CE0B1}" type="slidenum">
              <a:rPr lang="es-ES" altLang="es-VE"/>
              <a:pPr/>
              <a:t>‹Nº›</a:t>
            </a:fld>
            <a:endParaRPr lang="es-ES" altLang="es-VE"/>
          </a:p>
        </p:txBody>
      </p:sp>
    </p:spTree>
    <p:extLst>
      <p:ext uri="{BB962C8B-B14F-4D97-AF65-F5344CB8AC3E}">
        <p14:creationId xmlns:p14="http://schemas.microsoft.com/office/powerpoint/2010/main" val="2679303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68B9F97A-DB52-4C33-A187-8CA5B47FD7F3}" type="slidenum">
              <a:rPr lang="es-ES" altLang="es-VE"/>
              <a:pPr/>
              <a:t>‹Nº›</a:t>
            </a:fld>
            <a:endParaRPr lang="es-ES" altLang="es-VE"/>
          </a:p>
        </p:txBody>
      </p:sp>
    </p:spTree>
    <p:extLst>
      <p:ext uri="{BB962C8B-B14F-4D97-AF65-F5344CB8AC3E}">
        <p14:creationId xmlns:p14="http://schemas.microsoft.com/office/powerpoint/2010/main" val="2761313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VE"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8620F93B-D02A-4587-9762-7250B7F3D7BD}" type="slidenum">
              <a:rPr lang="es-ES" altLang="es-VE"/>
              <a:pPr/>
              <a:t>‹Nº›</a:t>
            </a:fld>
            <a:endParaRPr lang="es-ES" altLang="es-VE"/>
          </a:p>
        </p:txBody>
      </p:sp>
    </p:spTree>
    <p:extLst>
      <p:ext uri="{BB962C8B-B14F-4D97-AF65-F5344CB8AC3E}">
        <p14:creationId xmlns:p14="http://schemas.microsoft.com/office/powerpoint/2010/main" val="1817682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VE"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VE" smtClean="0"/>
              <a:t>Haga clic para modificar el estilo de texto del patrón</a:t>
            </a:r>
          </a:p>
          <a:p>
            <a:pPr lvl="1"/>
            <a:r>
              <a:rPr lang="es-ES" altLang="es-VE" smtClean="0"/>
              <a:t>Segundo nivel</a:t>
            </a:r>
          </a:p>
          <a:p>
            <a:pPr lvl="2"/>
            <a:r>
              <a:rPr lang="es-ES" altLang="es-VE" smtClean="0"/>
              <a:t>Tercer nivel</a:t>
            </a:r>
          </a:p>
          <a:p>
            <a:pPr lvl="3"/>
            <a:r>
              <a:rPr lang="es-ES" altLang="es-VE" smtClean="0"/>
              <a:t>Cuarto nivel</a:t>
            </a:r>
          </a:p>
          <a:p>
            <a:pPr lvl="4"/>
            <a:r>
              <a:rPr lang="es-ES" altLang="es-VE"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FDDCA73-5FBA-4359-964B-439FDD74C8FC}" type="slidenum">
              <a:rPr lang="es-ES" altLang="es-VE"/>
              <a:pPr/>
              <a:t>‹Nº›</a:t>
            </a:fld>
            <a:endParaRPr lang="es-ES" alt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hyperlink" Target="http://www.google.co.ve/url?sa=i&amp;rct=j&amp;q=&amp;esrc=s&amp;frm=1&amp;source=images&amp;cd=&amp;cad=rja&amp;docid=8J97lG4xAmPmWM&amp;tbnid=UQaQ8kyUsdE9sM:&amp;ved=0CAUQjRw&amp;url=http%3A%2F%2Fwww.pptbackgrounds.net%2Fbluewave-white-backgrounds.html&amp;ei=YbgRUbHpOpOK9ATh7IDAAw&amp;bvm=bv.41934586,d.dmQ&amp;psig=AFQjCNGYCL1SDCB07qKFkBpZwLFvdDXbPA&amp;ust=1360202181561471"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18.jpeg"/><Relationship Id="rId13" Type="http://schemas.openxmlformats.org/officeDocument/2006/relationships/image" Target="../media/image23.jpeg"/><Relationship Id="rId3" Type="http://schemas.openxmlformats.org/officeDocument/2006/relationships/image" Target="../media/image14.jpeg"/><Relationship Id="rId7" Type="http://schemas.openxmlformats.org/officeDocument/2006/relationships/image" Target="../media/image17.jpeg"/><Relationship Id="rId12" Type="http://schemas.openxmlformats.org/officeDocument/2006/relationships/image" Target="../media/image22.jpeg"/><Relationship Id="rId2" Type="http://schemas.openxmlformats.org/officeDocument/2006/relationships/image" Target="../media/image13.png"/><Relationship Id="rId16" Type="http://schemas.openxmlformats.org/officeDocument/2006/relationships/image" Target="../media/image26.jpeg"/><Relationship Id="rId1" Type="http://schemas.openxmlformats.org/officeDocument/2006/relationships/slideLayout" Target="../slideLayouts/slideLayout7.xml"/><Relationship Id="rId6" Type="http://schemas.openxmlformats.org/officeDocument/2006/relationships/image" Target="../media/image16.jpeg"/><Relationship Id="rId11" Type="http://schemas.openxmlformats.org/officeDocument/2006/relationships/image" Target="../media/image21.png"/><Relationship Id="rId5" Type="http://schemas.openxmlformats.org/officeDocument/2006/relationships/image" Target="../media/image15.jpeg"/><Relationship Id="rId15" Type="http://schemas.openxmlformats.org/officeDocument/2006/relationships/image" Target="../media/image25.jpeg"/><Relationship Id="rId10" Type="http://schemas.openxmlformats.org/officeDocument/2006/relationships/image" Target="../media/image20.jpeg"/><Relationship Id="rId4" Type="http://schemas.openxmlformats.org/officeDocument/2006/relationships/hyperlink" Target="http://www.google.co.ve/url?sa=i&amp;rct=j&amp;q=&amp;esrc=s&amp;frm=1&amp;source=images&amp;cd=&amp;cad=rja&amp;docid=8J97lG4xAmPmWM&amp;tbnid=UQaQ8kyUsdE9sM:&amp;ved=0CAUQjRw&amp;url=http%3A%2F%2Fwww.pptbackgrounds.net%2Fbluewave-white-backgrounds.html&amp;ei=YbgRUbHpOpOK9ATh7IDAAw&amp;bvm=bv.41934586,d.dmQ&amp;psig=AFQjCNGYCL1SDCB07qKFkBpZwLFvdDXbPA&amp;ust=1360202181561471" TargetMode="External"/><Relationship Id="rId9" Type="http://schemas.openxmlformats.org/officeDocument/2006/relationships/image" Target="../media/image19.jpeg"/><Relationship Id="rId1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3" descr="http://www.pptbackgrounds.net/uploads/corner-bluewave-backgrounds-wallpapers.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t="46883" b="25656"/>
          <a:stretch>
            <a:fillRect/>
          </a:stretch>
        </p:blipFill>
        <p:spPr bwMode="auto">
          <a:xfrm>
            <a:off x="4356100" y="6067425"/>
            <a:ext cx="4787900"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39 Imagen"/>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rot="2989726">
            <a:off x="-585788" y="1862138"/>
            <a:ext cx="3173413" cy="270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33" descr="http://www.pptbackgrounds.net/uploads/corner-bluewave-backgrounds-wallpapers.jpg">
            <a:hlinkClick r:id="rId2"/>
          </p:cNvPr>
          <p:cNvPicPr>
            <a:picLocks noChangeAspect="1" noChangeArrowheads="1"/>
          </p:cNvPicPr>
          <p:nvPr/>
        </p:nvPicPr>
        <p:blipFill>
          <a:blip r:embed="rId5">
            <a:extLst>
              <a:ext uri="{28A0092B-C50C-407E-A947-70E740481C1C}">
                <a14:useLocalDpi xmlns:a14="http://schemas.microsoft.com/office/drawing/2010/main" val="0"/>
              </a:ext>
            </a:extLst>
          </a:blip>
          <a:srcRect t="46883" b="25656"/>
          <a:stretch>
            <a:fillRect/>
          </a:stretch>
        </p:blipFill>
        <p:spPr bwMode="auto">
          <a:xfrm>
            <a:off x="0" y="6067425"/>
            <a:ext cx="44989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7 Imagen"/>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rot="2989726">
            <a:off x="6501606" y="1875632"/>
            <a:ext cx="3173413"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5 Imagen"/>
          <p:cNvPicPr>
            <a:picLocks noChangeAspect="1"/>
          </p:cNvPicPr>
          <p:nvPr/>
        </p:nvPicPr>
        <p:blipFill>
          <a:blip r:embed="rId6">
            <a:extLst>
              <a:ext uri="{28A0092B-C50C-407E-A947-70E740481C1C}">
                <a14:useLocalDpi xmlns:a14="http://schemas.microsoft.com/office/drawing/2010/main" val="0"/>
              </a:ext>
            </a:extLst>
          </a:blip>
          <a:srcRect b="36629"/>
          <a:stretch>
            <a:fillRect/>
          </a:stretch>
        </p:blipFill>
        <p:spPr bwMode="auto">
          <a:xfrm>
            <a:off x="4572000" y="-26988"/>
            <a:ext cx="4572000" cy="1247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23 Imagen"/>
          <p:cNvPicPr>
            <a:picLocks noChangeAspect="1"/>
          </p:cNvPicPr>
          <p:nvPr/>
        </p:nvPicPr>
        <p:blipFill>
          <a:blip r:embed="rId7">
            <a:extLst>
              <a:ext uri="{28A0092B-C50C-407E-A947-70E740481C1C}">
                <a14:useLocalDpi xmlns:a14="http://schemas.microsoft.com/office/drawing/2010/main" val="0"/>
              </a:ext>
            </a:extLst>
          </a:blip>
          <a:srcRect l="2168" t="-11" r="68698" b="77158"/>
          <a:stretch>
            <a:fillRect/>
          </a:stretch>
        </p:blipFill>
        <p:spPr bwMode="auto">
          <a:xfrm>
            <a:off x="373063" y="5334000"/>
            <a:ext cx="3333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18 Rectángulo"/>
          <p:cNvSpPr/>
          <p:nvPr/>
        </p:nvSpPr>
        <p:spPr>
          <a:xfrm>
            <a:off x="485061" y="764704"/>
            <a:ext cx="774571" cy="36933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s-ES" b="1" spc="50" dirty="0">
                <a:ln w="11430"/>
                <a:effectLst>
                  <a:outerShdw blurRad="76200" dist="50800" dir="5400000" algn="tl" rotWithShape="0">
                    <a:srgbClr val="000000">
                      <a:alpha val="65000"/>
                    </a:srgbClr>
                  </a:outerShdw>
                </a:effectLst>
                <a:latin typeface="Agency FB" pitchFamily="34" charset="0"/>
              </a:rPr>
              <a:t>MISIÓN</a:t>
            </a:r>
          </a:p>
        </p:txBody>
      </p:sp>
      <p:sp>
        <p:nvSpPr>
          <p:cNvPr id="2057" name="19 CuadroTexto"/>
          <p:cNvSpPr txBox="1">
            <a:spLocks noChangeArrowheads="1"/>
          </p:cNvSpPr>
          <p:nvPr/>
        </p:nvSpPr>
        <p:spPr bwMode="auto">
          <a:xfrm>
            <a:off x="468313" y="1125538"/>
            <a:ext cx="3887787"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sz="1100">
                <a:latin typeface="Agency FB" panose="020B0503020202020204" pitchFamily="34" charset="0"/>
              </a:rPr>
              <a:t>  Promover productos integrales y energéticos, confiables y seguros, basados en un criterio de calidad y contando con un capital humano altamente calificado, utilizando tecnología avanzada, para agregar el máximo valor a nuestros clientes y accionistas.</a:t>
            </a:r>
            <a:endParaRPr lang="es-AR" altLang="es-VE" sz="1100">
              <a:latin typeface="Agency FB" panose="020B0503020202020204" pitchFamily="34" charset="0"/>
            </a:endParaRPr>
          </a:p>
        </p:txBody>
      </p:sp>
      <p:sp>
        <p:nvSpPr>
          <p:cNvPr id="2058" name="45 CuadroTexto"/>
          <p:cNvSpPr txBox="1">
            <a:spLocks noChangeArrowheads="1"/>
          </p:cNvSpPr>
          <p:nvPr/>
        </p:nvSpPr>
        <p:spPr bwMode="auto">
          <a:xfrm>
            <a:off x="485775" y="2281238"/>
            <a:ext cx="379888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sz="1100">
                <a:latin typeface="Agency FB" panose="020B0503020202020204" pitchFamily="34" charset="0"/>
              </a:rPr>
              <a:t>      Ser un grupo empresarial líder a nivel nacional, de reconocida trayectoria, que proporcione a sus clientes, productos y servicios integrales con altos estándares de calidad en las áreas energéticas y marítimas., </a:t>
            </a:r>
            <a:endParaRPr lang="es-AR" altLang="es-VE" sz="1100">
              <a:latin typeface="Agency FB" panose="020B0503020202020204" pitchFamily="34" charset="0"/>
            </a:endParaRPr>
          </a:p>
        </p:txBody>
      </p:sp>
      <p:sp>
        <p:nvSpPr>
          <p:cNvPr id="45" name="44 Rectángulo"/>
          <p:cNvSpPr/>
          <p:nvPr/>
        </p:nvSpPr>
        <p:spPr>
          <a:xfrm>
            <a:off x="3132659" y="1920439"/>
            <a:ext cx="748923" cy="36933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s-ES" b="1" spc="50" dirty="0">
                <a:ln w="11430"/>
                <a:effectLst>
                  <a:outerShdw blurRad="76200" dist="50800" dir="5400000" algn="tl" rotWithShape="0">
                    <a:srgbClr val="000000">
                      <a:alpha val="65000"/>
                    </a:srgbClr>
                  </a:outerShdw>
                </a:effectLst>
                <a:latin typeface="Agency FB" pitchFamily="34" charset="0"/>
              </a:rPr>
              <a:t>VISIÓN</a:t>
            </a:r>
          </a:p>
        </p:txBody>
      </p:sp>
      <p:pic>
        <p:nvPicPr>
          <p:cNvPr id="2060" name="22 Imagen"/>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87350" y="5041900"/>
            <a:ext cx="26511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24 Imagen"/>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20650" y="736600"/>
            <a:ext cx="423863"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55 Imagen"/>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860800" y="1881188"/>
            <a:ext cx="423863"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redondeado"/>
          <p:cNvSpPr/>
          <p:nvPr/>
        </p:nvSpPr>
        <p:spPr>
          <a:xfrm>
            <a:off x="323850" y="4797425"/>
            <a:ext cx="3671888" cy="1184275"/>
          </a:xfrm>
          <a:prstGeom prst="roundRect">
            <a:avLst/>
          </a:prstGeom>
          <a:noFill/>
          <a:ln w="952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p>
        </p:txBody>
      </p:sp>
      <p:sp>
        <p:nvSpPr>
          <p:cNvPr id="29" name="28 Rectángulo"/>
          <p:cNvSpPr/>
          <p:nvPr/>
        </p:nvSpPr>
        <p:spPr>
          <a:xfrm>
            <a:off x="1959191" y="3144788"/>
            <a:ext cx="934871" cy="36933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s-ES" b="1" spc="50" dirty="0">
                <a:ln w="11430"/>
                <a:solidFill>
                  <a:schemeClr val="accent6"/>
                </a:solidFill>
                <a:effectLst>
                  <a:outerShdw blurRad="76200" dist="50800" dir="5400000" algn="tl" rotWithShape="0">
                    <a:srgbClr val="000000">
                      <a:alpha val="65000"/>
                    </a:srgbClr>
                  </a:outerShdw>
                </a:effectLst>
                <a:latin typeface="Agency FB" pitchFamily="34" charset="0"/>
              </a:rPr>
              <a:t>VALORES</a:t>
            </a:r>
          </a:p>
        </p:txBody>
      </p:sp>
      <p:pic>
        <p:nvPicPr>
          <p:cNvPr id="2065" name="55 Imagen"/>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628775" y="3068638"/>
            <a:ext cx="423863"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6" name="45 CuadroTexto"/>
          <p:cNvSpPr txBox="1">
            <a:spLocks noChangeArrowheads="1"/>
          </p:cNvSpPr>
          <p:nvPr/>
        </p:nvSpPr>
        <p:spPr bwMode="auto">
          <a:xfrm>
            <a:off x="466725" y="3484563"/>
            <a:ext cx="38893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AR" altLang="es-VE" sz="1100" b="1" i="1">
                <a:latin typeface="Comfortaa" pitchFamily="34" charset="0"/>
              </a:rPr>
              <a:t>Ética, Profesionalidad, Servicio, Desarrollo, </a:t>
            </a:r>
          </a:p>
          <a:p>
            <a:pPr algn="ctr" eaLnBrk="1" hangingPunct="1"/>
            <a:r>
              <a:rPr lang="es-AR" altLang="es-VE" sz="1100" b="1" i="1">
                <a:latin typeface="Comfortaa" pitchFamily="34" charset="0"/>
              </a:rPr>
              <a:t>Compromiso y Equidad</a:t>
            </a:r>
          </a:p>
        </p:txBody>
      </p:sp>
      <p:pic>
        <p:nvPicPr>
          <p:cNvPr id="2067" name="4 Imagen"/>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125788" y="3854450"/>
            <a:ext cx="1014412"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46 Rectángulo"/>
          <p:cNvSpPr/>
          <p:nvPr/>
        </p:nvSpPr>
        <p:spPr>
          <a:xfrm>
            <a:off x="4429124" y="2702530"/>
            <a:ext cx="4714908" cy="83099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defRPr/>
            </a:pPr>
            <a:r>
              <a:rPr lang="es-ES" sz="4800" b="1" spc="50" dirty="0">
                <a:ln w="11430"/>
                <a:solidFill>
                  <a:schemeClr val="accent2"/>
                </a:solidFill>
                <a:effectLst>
                  <a:outerShdw blurRad="76200" dist="50800" dir="5400000" algn="tl" rotWithShape="0">
                    <a:srgbClr val="000000">
                      <a:alpha val="65000"/>
                    </a:srgbClr>
                  </a:outerShdw>
                </a:effectLst>
                <a:latin typeface="Narkisim" pitchFamily="34" charset="-79"/>
                <a:cs typeface="Narkisim" pitchFamily="34" charset="-79"/>
              </a:rPr>
              <a:t>VACACIONES</a:t>
            </a:r>
          </a:p>
        </p:txBody>
      </p:sp>
      <p:pic>
        <p:nvPicPr>
          <p:cNvPr id="2069" name="4 Imagen"/>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397875" y="908050"/>
            <a:ext cx="7112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0" name="AutoShape 35" descr="data:image/jpeg;base64,/9j/4AAQSkZJRgABAQAAAQABAAD/2wCEAAkGBhQSEBUUExQWFRIWFxUXFhgXFB8YFxcYFBUWGBcXGxoaGyYeGBojHRgWHy8gJCcpLSwsFh4xNTAqNSYrLCkBCQoKDgwOGg8PGiwcHxwtKSwsLyksLSkpKSwsLiktLCwpLC0sLCwpKSkpKSwpKSkpKSwpLCwpKSwsLCwpLCkpKf/AABEIAIgBcwMBIgACEQEDEQH/xAAcAAEAAgIDAQAAAAAAAAAAAAAABgcEBQEDCAL/xABJEAACAQMBBQQFCAgEBQMFAAABAgMABBEFBgcSITETQVFhIjJxgZEUI0JSYoKSoQgVM1Nyk7HBosLD0SRDY4OyF3PxRLPT4fD/xAAZAQEBAQEBAQAAAAAAAAAAAAAAAgEDBAX/xAAgEQEBAQACAgIDAQAAAAAAAAAAAQIRMQMSIVETMkEi/9oADAMBAAIRAxEAPwC8aUpQKUpQKUpQKUpQKUpQKUrUaptfZ22RNcwoR9EyDi/CPS/Kg29Kgd5vs01PVkkk/ghb+r8Na2Tf9ZjpBcn7sY/1KCzqVWcW/wAsj60Nyv3EP9JK3em73NNmwPlHZk90qMg/ERw/nQTGldVtdpIoeN1dD0ZWDKfYRyNdtApSlApSlApSlApSlApSlApSlApSlApSlApSlApSlApSlApSlApSlApSlApSlApSlApSlApSlApXTeXqRRtJI6pGoyzMQFA8STVQbZb8zzj09eXQzuv5xof6t+HvoLU1vaK3s047iVIl7uI+k3kqj0mPkAaq7aLf6Oa2UGf+pNyHtEanPxYeyqjvr+SeQySu0kjdWZizHwGT3eVTnZPczdXQDz/8NCefpLmVh5Jy4fa2PYaNRzW9u766z21zIVP0FPZx/hTAPvzXGi7C3t1gwW0hU/TYdmh8+J8A+7NXrpmxWmaYoYqhkHSSb5yQnxUY5fcUVzf7xlHKGMt9pzwj4DJP5VGt5z22S3pXumbgrpsGeeKIeCBpW/yD8zUitP0f7YftLmdz9kIg/NWP5193W290/Rwg8EUf1OT+da2XWp29aaU/9xv6A1zvnivSt1/6D2H17n+Yv/46w7z9H+2P7K5nQ/bCOPyVT+dawX8n7yT8bf71l2+0lyh9GZ/vNxD4Nms/PPo9K1L7q9V05jLYzh8cyI27Nmx9aN/Qf2En2VJ9jd7XHKLXUY/k91kKGKlEYnoGVucbHu+ifLkKztL3iOCBOgYfWTk3vU8j7sVudc2ds9Wt/TAcYISReUkZ8iRkeanke8V1zua6TZZ2klKhew99Pbytp143HLEvHbzfv4AQO/6aEgEdcEdccRmlWkpSlApSlApSlApSlApSlApSlApSlApSlApSlApSlApSlApSlApSlApSlApSlApSlArQ7X7aW+nQ8czZc57ONfXkI8B3Ad7HkPbgHE2929i02HJw87g9lHnr9pvBB3nv6Dy836zrU13M007l5G6k9AO5VH0VHcBRrabYbdXOoycUrcMQOUiU+gnn9pvtH3YHKsDZ/Z2e9mENuhdzzJ6Ki97M30V/+Bk8q7tldlpr+4WGEebufVjTvZv7DvPL2eh9M0y00e0CoOvU8u0mfHU//wBhRWW8DWbH7tbXTE7aUrJcKMtK4wqf+2D6vhxesfLOK+dc2+ZiUthgdOMj0j/Cp6e/n5CtDre0Ml0+X5ID6KA8h5+beZ/KtxoW0lnbj9g4fvclXb4nGPYAK898nteJeFzPDX2uyt3cHjZSM9WlbBPxyx+Fbq13bfvJvcif3J/tUo0zW0nGUWQDxaNlH4sYPxrYVefFnvtl1UXTd5bjq0p+8B/Ra+Zd3duR6LyKf4gf6rUqpV/jz9M9qrnVNgJowWiIlUdwHC/wzg+4+6ouRjketXdUK2+0EcPyhBgggSY7weQb2g4HvHhXHyeKScxed/yoNWx0LW3tpQ681OA69zD/AHHcf/3WupXnl4+Y6LO2giWWGK7j5tbss6MOpjIxMn3oi4x4hfCpBUT2DuO0tHjbmFZl+64zj4lqk9qPQXPXhX+gr35vM5eeziu2qd2+33zWGoS2sUEUix8A4mZsktGrnoccuLHuq4q8ka5tEy67NdookaO7eRAc4PZSHgzjnjCr8Kpi2t3m+S51G/jtmt4kQrIzspbICISMZOObcI99TKy21V9an0/l83bxuP8A3M5kXPf6EkRx9lq0O7LeZPqC3Ul1FHDFbojFlDD1hIWzxMeQVCffVZ6FdSx3UGuyEiOfUJYpAeixyrgnzABlX/tCg9I3FwsaM7kKigszE4AVRkknuAAzUT3bbZHUormboi3TxxDGCIliiKZ8zlmPmxHdWm3o6m91NBo9s2JLkhrlh/yrdTls+bYJxnmFx9MVp/0c5cW95F9SdT+JCv8AkoNntbvLvYtUaxsbWO4dY1cgkhua8R+kBgAr8a2mwe8lr2eW0urdrW9iXiKEkhl5ZIyAQfSU455ByCe6vRtmlptPf3LwzTAKYAIUDEMvYrk5IwPmmHvqT7Cafc3usTarPbvbQ9l2UCSDDtyUcRBAOMBjnGMsAM4JoOvUN6eotqF1bWVlHcLbOVY5biwORJ9IDPECOQ7qlW73eCNSSVXiaC5gYLNExJ4c5AIyAeqsCCMgj2E1HsXvJisLvUZ5IJpTdXB7MxgcORJKxUsT1PaLyAPSrD3V7OXK3F7qF3H2El44KQn1kUFm9Idx5qBnB9EkgZoMTXN5eo/rO5s7GzjuBBwZJJDYZEJJ9ID1mI91SPYjXtRnaX9YWiWqIqlCGzxEk8X0zgAD86rfZzVdRXVdVmsLNLoNctGzPIE4BHJIFAy65yMfAVamyt3e3MEo1C2S2YkoqpIH4kK8ySGbHUj3UEJbfDe3MkjabpzXFtExDSEtl8c/RAHIkYPD6RwRkDOKnuxe1a6jZpcLG8WSysjjoyHDcLYAdc/SHgRyIIFb6HfXOzXFb3UJm01pS0dzEMlC+BiRfcORxzzgtyFW1a6nE8AnR1MDJ2gfOF4McXF5DHXPSgiW8zeKumC2UYMksycQ6lYEZTM2PEj0R7Se6purZGRzFUE+hvr/AOs9RYN2aRtFYrg5zDiQYHiQMEdMzt4VZu6XX/lekW7E5eNexfx4ofRGfMpwN96gmNKUoFKUoFKUoFKUoFKUoFKUoFKUoFaXa7amPT7Vp5OeOSJnBkc54VHwJJ7gCe6tyTivNG83bM6heEof+GiykI7iM+lJ7WI/CF86DQa5rkt3O88zcUjn3KB0VR3KOgH9yTWNZWbzSJHGpaR2Cqo6lmOAK6at/cRsmCXvpB0zHBnxx844+PAD/HRqdbLbOR6RYhQpkmbBkKKS0shHJRyzwjmB4DJ6k51Nxs7e3khklATPTjbAUeAUZPxxmrDqtN8e21xYm2W1k7NpO1Z/QVsqvAF9dTjmzfCo1j27bLw3dlu5jHOWRnPgo4R/c/0qQWOgQQ/s4lB8SMt+I5NVHpGsbRTNC3znYyGM8fYwY7NyvpernHCc1uN6W82a2nFnZ8psL2j8IZgZMcEaKQRxEEHJB9YAc6TGZ1C21alKp7Z1NoUu4UmZ+ykbLtII5UVBzbJTmrY5AZGSR503o7wry21EW9pLwKI48r2aNmSRmPV1J6FBVpXDSqDv942tafOq3eCccXBJHHwuuccniA8COR5eFXlpd+J4IplBAljSQA9QHUMAfjQZVYGuxBrWYHvjf8lJH51n1rdpLjgtJj9hgPaw4R+ZrNdVsVHSlK+c9Cdbt09CY9xZB8A2f6ipmBUe2Es+CzBPWRmf3eqPyUH31Iq9/jnGY4a7Y2o3YihkkPSNHc/cUt/avJOyO0c+n3fyqOESScLj5xWxl+reiQc9fia9f103V0kSF5HVEHVmYKo9pJwKtKlNY3l3V3s/cvLEsck0wtY1jVslSivKSGJOOHK/eqWa7sLjZk2YHzkVuJBjn89H86+P4m4x96ppp+0VrcHhguYZW8I5lc/BWJrYNjHPpQVpuX2ek7F9RuiXursLws3UQIAE7uXFwg/wqlazclCYr/VoiCAJlxkY9SW4Xl8RVq2t5CcRxvH6IwERl5AcgOEHkBWVQVTuTQvc6rckECa65ZGOQaZ/9QVZmqXfZQSyfUjd/wACk/2rJJx7K6be+jkyEdHI68LBse3B5UFMbu9hBfbNzQuOGSWeSWJmHqyIiIjewlWU+TNU13U7VyXVoYbkMt5anspgwILBchXOep9Eg/aUnvFTS4u0jGXdUBOAWYKM+GSa7aDz7u43pQ6fFcCa3uXknuHmzGgI4WC4HpMDnPEffVm3u091e6QbrTIykzcXAkyAuVjcq/COIrxcjjOQcdOYqXC8Ttey4h2oUPwZ9LgLFQ2PDII91d9BSmv73ZLuykshp1x8tmjaJkKEqpccLMBjjJHUAgYOOfKvnaJbmy0Sy0eME3t16DhefAkkrMyFhyGS4TPTCvVz290kgyjq4zjKsGGfDkfMfGubm6SNeJ2CrlRknAyzBVHvJA99BWNp+j9aqig3V5nAzwSoqlscyF7M4BOeWTWNult20/U7/TG4jGCJoS3eowOoABYo8ecfUNW5WPcXyI0aswDSsUjH1mCM5A+6jH3UGRSuuedUUs7BVHUsQAM8uprF/Xlv+/i/mr/vQZ1K6WvEDKhdeJwxQZ5sFxxEeOOIfGu6gUrqN2nHwca8eM8PEOLHjjrWOdbt/wB/F/NX/egzaVjQanE5ISWNiBk8Lg4HicHpXV+vLf8AfxfzV/3oM6ldcE6uoZGDKehUgg45dRXZQKUpQKUpQQTfFtL8l05kQ4luD2S+IQjMjfh9H2uK86VY+/XVTJqKQ59GCJeX25Txt/h7P4VXFGuUQsQAMsSAB4k8gPjXrLZrRltLSG3XpGiqT4t1dvexY++vNm76y7XVLRD07ZWP/bzJ/kr1NQpVA78rky6okS8ykMa4+1I7tj3gpV/VR+3G77UrnU5rmGEcPGhibtowcRIiq2C+RzXPOg3WwdhraXcK3ZdbNAwYFoSMLGwRfQy3rcPwrC3lbqbqe8ku7XhkEnCWTi4HVlRV9Et6JHog9QQTW52A0rWUuJGvpGMfYuIw8qOplLLwkhDnAAb41Fn0faK2mlMZd+1dmZo3jeNmP0lWT1O4eqOQA7qD53f7xr6O/js7pmlRpOxZZR87G2SueL1jgjmGzyz0qPbcam7a5PKi8bRTAqpBIPyRVzkAglR2TE+QNT/dvuunhuvlt8R2oLMicXGxd88UkjDIzzbABPM5yMYrD2H3eXqasbq7hCxk3DnMiPlpgw4SFYno7fCgjWl2d1tFe8U0saLEqhgvolYyxz2acyxznLE8sjJ6CvQdrbLGiogwiKqqPAKAAPgKpWy3dajp+pmeziEkCSHg+eReOFusZDMDnB4ckdVBq7lPLpjy8PhQc1EN4mo8MSQg83PEf4U6fFiPw1LHmAUsSAoGSe7AGc+zFVJr2qm4naT6PRB4KOn9z7Sa4+bXGePtWJzWvrJ02waaVI16scZ8B1J9wyfdWNVg7B6D2adu49NxhAe5Oufvcj7APGvNjPteHTV4iUwQhFVVGFUAAeAAwK7KUr3uBXmLextK99rDW8kvZWsMwhGclI8ELJMyj1jniPjgAV6dqotpN3GmavJNc2t2scwZhMVIaPjQ4ZmQkEZx6wIB6885IY+yW5G1W6guor1bq3jPGQuPSkXBT0kYjhzzI6+iBzycdbrcbSXs6CZoNJt34MJ1mYE8/BiccXPIUFeRJJMD3RyzQ65FFDJxKzyJIUJ7OSNFcs3muF4gT34qx9xeoLatd6ZMQl1HcO4B5GQcKo3D447MN7HBHLNBnXX6PlgUxE88Uo9WTtAxDdxKlQD7uH2iu7dbtJcrc3Ol3zdpcWvpJITkvFlRzJ5nk8bAnnh+fSrGnnVFLuwVFBLMxwoA5kknkB51U+7uf5fr+oahED8mEawI2McZ+aAIz9mItjqONc0GD2E+0l/OpmeHSrZ+ALGcGZgTz58iTgtkg8IKgDJJrdXm4K0VeK0muLe4Xmkgkzhu4kYB/CRWHuFvFgW80+QhbqK4dyp5Fl4UjJHjgx8/4h41bUkgUZYgAdSTgD30FP73reRo9GspW7SSSaNZG68boIo2boOpkJ6d9W7c3KxozuwVEVmZj0VVBJJ8gATVXbefPbTaTB+7DTfBnb/QrjfvtO6wR6fbhnnuebqgLP2SnoAOfpsO7uRvGgi2y+2s0m0EV9KGS1vnltYc9OBOAIoGe5zFk9Ms/nV3bS3vY2VzL+7gmf8ABGx/tVA7Za0z6ZbQRabeW3yJldJpIyAAAQ5Y8AwWYhyfEVZ+2e0wn2Zlulx89boCB3NMyRuvuLMPdQdW4Oy4NGRv3ssz/BhH/p1r/wBIPaAxWUVuhIknk4jjrwQYc/4zGfumpZuts+y0azXxhV/5pMn+eodFGNT2plLDit7CBo8dVLuCjA+fFJJ/KFBYuymti8sbe4GPnY1ZsdzYw6+5gw91U9dbe/LNqLTgObWGV4Yj9F2dGSSQeOSQB5KvjWFp2089nY3GixcTXxu3toO7EUp9Jwe7nxc+WO14vo1mbW7Nppuo6DHH6qNGrN9ZhcoZH95kJ8uQ7qCZb/Lzg0Z1/eSwp8GMn+StbZbndGKIGfMhVQ2Loc2wM4APjXfv0jE0en2p/wCfexj3YKH/AO7W3s9yulxSJIkDcaMrrmZyMqQRyLYPMUET31Xc6X2mRWXF8ojEzxBepPoADB6grGwx3gkd9WDsDttHqdoJVwsq+jNH3xvj48J6g+HmDiHav89tjar1EFqxPkSs5H5yJXxtxpEukXv62slzA5xfQDkCGPOQeGTzz3Ng8wzUHOjjttsbtuogtgB5EpAp/wDN6i29TdpZ2Zs0tlcS3M/ZktIW9H0QeR78uvOpFuau1u9U1a8XJR3QRkjB4HeUjl3eiicqyd5Xz2v6NB9RzMR5CRW/0TQbWTd/Z6TZ31xbK6yfJJwSzluQQsAM9OYWoVu93aaXc6bDNdPid+MsPlATAEjqvo55eiFPvqxd7t32eiXh8Y1T+ZIif5qjuy+5XTZbG2kmhYyvBE8h7Zx6Txqzcg2BzNBYGzWiQ2lrHBb/ALBASnpcWQ7M5PF35LE1s6x9PsEghjhjGI40WNBnOFRQqjJ5nkBWRQKUpQK4JrmuqV8FPNiP8LH+1B5p3qOTrF3n66D3CGMCopVhb8NIMWp9rj0J40YH7UYEbD3AIfvVXtFJHu4vBFq1ox6dqF/mK0Y/NhXqOvHSOQQQSCCCCOoI5gjzr03u924j1G2ByBcIAJk7w31wPqN1HhzHdRlSqlKUYUpXDDIoMe+1KKFeKaRI1+s7hR8WIqGaxvp0+HIR3uG8Ik9H8b8K/DNZOvbtNMk4pZ0Kkc2la4cY8yXcgVS+2VnpcZ4LCS4mkzgsWUwjn0U8Adz7OXmelGpNrG/u5fIt4Y4R9ZyZX9v0VHwNbDYXQr3VmFzqE8rWYOViLcCTkfYXC9kO849Lp0zXTu73Nl+G4v1KpyKQHkzeBl+qPsdT346Ge7U7VrAvYQY7QDhJXpGBywO7i8u6p1qZnNbJz0w9uNoRj5NERgY7Qjpy6Rj+/uHjULoTW/2Y2Va5bibKwg8z3tj6K/3Pd7a8dt3p1+Mx2bIbM/KH7SQfMqfxkfR9nj8PHFlgV1wQKihVAVVGAB0AFdlevGJmOWryUpSrSxtSsRNDJEWdRIjIWRuFwGBBKnuPPrVJ3n6NTcfzV6vZ5+nCeID7rYb8qvWql2534vYX8tqlqsoj4BxGUqSXjVyMBT04se6gkm73dVb6VxOrGa4YcJlYcOFzkqignhBwM5JPLr3V97bbrLXUXErF4blcYmiwGPD6vEDybHceRHLnjlUF0v8ASRBlC3FpwRk4Zkl4mXz4Cg4vZkGpjvA3jSWMtpFbW4upLoOVUMQTjg4eHAOc8R+FBpf/AENeXC3eqXdxCDnsySOnTm8jgfhqx9D0KGzgWC3QRxL0A7yepJPNmPeTUK2c251Se6iin0poIWJDylmwgCk55r5Y99fe1+9Vre8+RWdo95dABpFUkKmQCByUljggnoBxDnnkAyttd09tqEonDPb3Qx87F1bh5KWHeQOQIIPQZwBWp07c1IJonutTurpInSRY2JClo2DDPHI/Ll3Ae6t3sHvD+XvNBNbSWt1BgyRuCRhuh4iowfskDkcjIziNXm969N5dQWunG5W2kZGKMxb0WZQSAhxkq3j0oJZcbC8espqRm/ZxGJYuz6ZVxxcfF9tuXD311aTu+7PVZtRmm7aVwViXs+EQqfRwDxHJ4AFzy6sfpcu/YHb6PVIXZUaKaJuGaJjkoTnBzgZBww5gHKkY8dBtDvmSO5NrY20l9cLkN2eeAEcjgqrFsHqQAPOgn2q6ctxBLC/qSo8bex1Kn+tQZd1D/qY6YbzK9rxrJ2HqrxiTg4O05+nk5z39K1n/AKzXNuynUNLnt4WOO1GSBnyZAD7OLPkas3TdSjuIkmhcPE4DKy9CD/Q9xB5ggg0EA2Z3U3VpPC51a4lhiI+YIdYyqrhUx25AUcuWMYGK3mwOwY00XBaYzzXEvaSSFODPXAxxN9JnOc/Srp3dbxY9TSReS3ETsGQfSTiISRefMEYB8D5EZ3u1Ot/I7Ke5wGMUbOFJwGIHojPdk4FBp7bYCNdZl1I4LNEiov1ZMFJH/AqKP4n8q+Nu93v6xmtJRP2LWrs4+b4+PiaJseuvDjs/PrWRoe2yvpK6hcqIV7N5GVTxYAdlUDOMlgFwPFsVCl34XJT5QNKm+QZ5zcR9XOC2ez4PzxnlxUEp3h7u21NrZkumtmty7KVj4m4nMZDAiRSpXg5EeNYWzO7S7trqOaXVrm4jQsTE/GFfKMozmdhyJB6HpU40zUFnhjmTPBIquvEpU4YZGQeYNRTVd4iRa1baeMHtEftT9V2XihXyJ4Tkf9RKDKstheDWJtSM3EZYhEsXZ44MCIZ4+I5/Znlwj1/KpPPArqyuAysCrKRkEEYIIPUEcsV91Ud3vnuxNdCHTTPb2sskbyI7cljZhxNhDw8lz5UEw2D2DTTDdLGcxTSh4x1KIEACEnrhi+Dz5YzzzX1fbC9rrEGomb9hEY1i7PrkSji4+Ll+1PLh7q2Wye08eoWkdzFkK+cqeqspwyn2Ede8YPfWn3c7dPqiXEhiWNIpezQhi3FgZycgY5FfjQZ+3eyh1Kye17XsQ7IS3Bx8kYNjHEveB31C7fc5erwj9d3fAuBwgSAYHcP+I5DHKt9vI3gS6a1rHDbi4luWdVXiIOV7MADAOSS4Fa7Q9vdVmuYo5dJaGJ3UPIWbCKTzbmvcKCyKUpQKUpQKxNVVuyJQZdMOo8Sh4uH3gFffWXSlET222Wj1axARgJAO0gc9A2Oh7+FhyPhyPUV5u1HTpLeVopkKSIcMrdR/uD1BHIjmK9KXNw2nyk4LWcjZwOsTt1x9knnj+/Xs17Zay1WIFwHwMJKhxInkD/lYEeVTNc/H9V08vVk6dqUtvIssMjRyL0ZTgjxHmD3g8jVja5uGuoyTbSxzJ3Bvm5PZ3ofbkeyopd7t9SjOGs5j/ABIP8BNUxL9F3+XCALcwJNj6SN2THzIwyk+wLUgj/SAtcelbXAPkUI+PGP6VU67D35/+iuf5Dj+q1sLPdXqcnS1ZR4u6J+TNn8qCf3X6QcQ/Z2kjfxyqv8A4hqjeqb9b6TIiWGAeIUyP8XPD/hrM0rcFctg3E8UQ8EBkb8+ED4mptpW6nTLIB5h2rD6VwwK58k5IfeCaCpdP0bU9ZkBLSypn9rKxEKeOPo+5AT5VbuyG7G001e2lYSzqMmV+SR/wKeS/wARyfZnFZmo7fRRjgt048DAOOFBjwHU+zl7ahup6zLcNmVyfBeij2D+/WuOvNJ18qmbUj2i26L5jt8qvQydGP8AD9UefX2VD62mkbNzXJ9BcJ9duS+763uqfaHslFbYb15frsOn8I+j/XzrjM68l5q+ZlHdnNhi+JLgFV6iPozfxfVHl19lTyOMKAFAAAwABgADuAr6pXpziZ6creSlKVbClKUCvKOo7RxptFJdyhnijvHfCY4iIZD2eMkD6K99eptRvBFDJI3SNHc+xFLH+leY90myq6ld3McvMG1lPERnhkdkVH9oJLe6g7NbM+0eqh7W2MaEJGWIyFVc5klcDGcHp1wFAzU128mlh1/T0tYDcva2gKRcXDn9smSe7ACn3VEN1m1j6Rqb21yeCF3MMwJ5RyKxVZPYDkE/VbPcKlWvbcwWG1FxNcCRkS2SFBGoYhnWJ/pMoxgv399BPdlNp9RuLjgutN+SxcLHtDKG5jGFwB35/Ko1r+nXWk6tPqcMHyq0uFAnVP2sWODiYDvGV4s9MEg4wGqU7IbyIdUWcWiSK8SqfnlCpxPx8HqOxxlTnyqI2u+57MPBqtpMl2jNjskXs3GTw44nGB3AjiBABzzoLD2W2ntr+D5RbMCpID5HC6sB6rjuIB8xg8iRVH7uN5cFlNfyyxTyyXU3GoiQMOTStgksMZMngale7K1nt7LVNQliMCT9pPFERjhWNZnyAQML6YUchkJnpitvuBsuDR1b97NM/wACsf8Ap0EZ0a2u7bTtZ1SWNreW7DNFGch0DO/p9xGO15EgH0CccxU03M6BFb6TA6KO0nXtZX72JJ4VJ8FGAB7T1JqW6zpSXNvLBJ6kqMjY6gOCMjzHUeYqn9B2su9ngbO/tpJbNWYwTxDIwxJwM4Ugkk8JYMuT1GMBct/YRzRPFKoeN1Kup6EHkRVT7mdTMGm6gvEWjtZZmjYnuEZY48vR4vax8aapvhm1BDb6RaXDTSDhMrqFEQblxDhYqp+0zADzrYz7MDR9mbqIsGlaGQysOhknAj5Z7gCqjxxnlmgr3ZDZO4h0yLV7In5TDLKZI+ZEsCkKwx344XyO8Ekc1GZ3vA21hvdmZbiE47UxRsufSR+1jZ4z5gA+0EHvqT7pLPstFs18Yy/82R5P8wqq97+72W0dpLTIsbqVDLEvqxzZIQ47kJdseBJXvUUFmR7I/KtnYrLi4Ge0gAPcHVY5Bny4xz8s1oNktuTYiLTNWg+TsqiGKYgG3mRRwrk9BywCeY5+lw1ItvtbvbCK3ltIFmt42xcoATJ2YAA4cdB1y2Dghe7NVzt1t8uvRRWNjazNM0quWkVQI8AjqrNgelzY4AAPjyC6Notdjs7WW5l9SJC2O9j0VR5sxCjzNefr/Zy4/Vn69fPyxrtLgdcLDxEIQPAycBH2QuKmG8MvqN9aaLE5KxhJLuQd3Co6+YU5weRaVPCs+63DoYTGNQvCvDwqjSAx8h6IK4xwjA5eVBZGmaok9vHOv7OSNZB5KyhvyBqgNjNsLm30y8MNhPM1xLM/bhCYUDIFJOFOeE8RPQc+oqV7tdpGGz15G/KaxS5Ug+sAUd0z97jX7laPYLfHa6fpcVt2M8lynaHCqoRneR2UcXHxYwVHq55dKCc7uEhtNALwzLMEjnld1yB2gUsy4YBhw4A5gE4zgZrH/R9s+DSOL97PK/wCR/5DUe2f0uaw2VvnnUxvcCVwhGCqzLHCuQfVJ648CK53Wb2LOC0tLApOZy3Z5CJwcc8zEc+0zjLjuoMnexey/rzTVgh+UTRI8yRBuHiPEx692Oyz7qlezG1WpT3Kx3OmfJoSGLSmYNjCkqMY55OBUK2x2ygstqBPcB2SG1WMCNQzcUgZujMoxiRu+p7sTvNttUkkS3SZTGoZjIiqME4AHC7c+vwoJfSlKBSlKBSlKD4mhV1KsAykYIIyCKhmobHTQOZLJ2H2OLDewE8nHk351NqVOszXbZeFfR7dXMJ4Z4wSPrKY2/2/Ks6PeQn0oWHsYH+oFS6e2Vxh1Vh4MAR8DWpn2NtG/wCUF/hYr+QOK5+u51Vc5+mqbePF3Qv7yo/vWJPvJb6EIHmz5/IAf1rbNu/tv+oPv/7ivuPYK1HVXPtc/wBsVnHl+2/5RC822upOjhB4IuPzOT+dapUlnfkHlf3ufjzq0bfZa1TpCn3hxf8AlmtnHGFGAAB4AYFZ+LV/anvJ1FbafsHcSc34Yl+0ct+Ef3IqVaXsRbxYLDtX8X6e5enxzUhpXTPizE3VrgCuaUrokpSlApSlApSlArgKBXNKD5KDwFCg8BX1Sg4C4oRXNKBiuAK5pQKYpSg4AoRXNKAK67i2WRSrqGU9QwyDg5HI+YB91dlKBXAFc0oOAtc0pQccI8K4CDwr6pQcEVwEHgK+qUHyUHhXIUCuaUClKUClKUClKUClKUClKUClKUClKUClKUClKUClKUClKUClKUClKUClKUClKUClKUClKUClKUClKUClKUClKUClKUClKUClKUClKUClKUH/2Q=="/>
          <p:cNvSpPr>
            <a:spLocks noChangeAspect="1" noChangeArrowheads="1"/>
          </p:cNvSpPr>
          <p:nvPr/>
        </p:nvSpPr>
        <p:spPr bwMode="auto">
          <a:xfrm>
            <a:off x="63500" y="-157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_tradnl" altLang="es-VE"/>
          </a:p>
        </p:txBody>
      </p:sp>
      <p:sp>
        <p:nvSpPr>
          <p:cNvPr id="2071" name="AutoShape 37" descr="data:image/jpeg;base64,/9j/4AAQSkZJRgABAQAAAQABAAD/2wCEAAkGBhQSEBUUExQWFRIWFxUXFhgXFB8YFxcYFBUWGBcXGxoaGyYeGBojHRgWHy8gJCcpLSwsFh4xNTAqNSYrLCkBCQoKDgwOGg8PGiwcHxwtKSwsLyksLSkpKSwsLiktLCwpLC0sLCwpKSkpKSwpKSkpKSwpLCwpKSwsLCwpLCkpKf/AABEIAIgBcwMBIgACEQEDEQH/xAAcAAEAAgIDAQAAAAAAAAAAAAAABgcEBQEDCAL/xABJEAACAQMBBQQFCAgEBQMFAAABAgMABBEFBgcSITETQVFhIjJxgZEUI0JSYoKSoQgVM1Nyk7HBosLD0SRDY4OyF3PxRLPT4fD/xAAZAQEBAQEBAQAAAAAAAAAAAAAAAgEDBAX/xAAgEQEBAQACAgIDAQAAAAAAAAAAAQIRMQMSIVETMkEi/9oADAMBAAIRAxEAPwC8aUpQKUpQKUpQKUpQKUpQKUrUaptfZ22RNcwoR9EyDi/CPS/Kg29Kgd5vs01PVkkk/ghb+r8Na2Tf9ZjpBcn7sY/1KCzqVWcW/wAsj60Nyv3EP9JK3em73NNmwPlHZk90qMg/ERw/nQTGldVtdpIoeN1dD0ZWDKfYRyNdtApSlApSlApSlApSlApSlApSlApSlApSlApSlApSlApSlApSlApSlApSlApSlApSlApSlApSlApXTeXqRRtJI6pGoyzMQFA8STVQbZb8zzj09eXQzuv5xof6t+HvoLU1vaK3s047iVIl7uI+k3kqj0mPkAaq7aLf6Oa2UGf+pNyHtEanPxYeyqjvr+SeQySu0kjdWZizHwGT3eVTnZPczdXQDz/8NCefpLmVh5Jy4fa2PYaNRzW9u766z21zIVP0FPZx/hTAPvzXGi7C3t1gwW0hU/TYdmh8+J8A+7NXrpmxWmaYoYqhkHSSb5yQnxUY5fcUVzf7xlHKGMt9pzwj4DJP5VGt5z22S3pXumbgrpsGeeKIeCBpW/yD8zUitP0f7YftLmdz9kIg/NWP5193W290/Rwg8EUf1OT+da2XWp29aaU/9xv6A1zvnivSt1/6D2H17n+Yv/46w7z9H+2P7K5nQ/bCOPyVT+dawX8n7yT8bf71l2+0lyh9GZ/vNxD4Nms/PPo9K1L7q9V05jLYzh8cyI27Nmx9aN/Qf2En2VJ9jd7XHKLXUY/k91kKGKlEYnoGVucbHu+ifLkKztL3iOCBOgYfWTk3vU8j7sVudc2ds9Wt/TAcYISReUkZ8iRkeanke8V1zua6TZZ2klKhew99Pbytp143HLEvHbzfv4AQO/6aEgEdcEdccRmlWkpSlApSlApSlApSlApSlApSlApSlApSlApSlApSlApSlApSlApSlApSlApSlApSlArQ7X7aW+nQ8czZc57ONfXkI8B3Ad7HkPbgHE2929i02HJw87g9lHnr9pvBB3nv6Dy836zrU13M007l5G6k9AO5VH0VHcBRrabYbdXOoycUrcMQOUiU+gnn9pvtH3YHKsDZ/Z2e9mENuhdzzJ6Ki97M30V/+Bk8q7tldlpr+4WGEebufVjTvZv7DvPL2eh9M0y00e0CoOvU8u0mfHU//wBhRWW8DWbH7tbXTE7aUrJcKMtK4wqf+2D6vhxesfLOK+dc2+ZiUthgdOMj0j/Cp6e/n5CtDre0Ml0+X5ID6KA8h5+beZ/KtxoW0lnbj9g4fvclXb4nGPYAK898nteJeFzPDX2uyt3cHjZSM9WlbBPxyx+Fbq13bfvJvcif3J/tUo0zW0nGUWQDxaNlH4sYPxrYVefFnvtl1UXTd5bjq0p+8B/Ra+Zd3duR6LyKf4gf6rUqpV/jz9M9qrnVNgJowWiIlUdwHC/wzg+4+6ouRjketXdUK2+0EcPyhBgggSY7weQb2g4HvHhXHyeKScxed/yoNWx0LW3tpQ681OA69zD/AHHcf/3WupXnl4+Y6LO2giWWGK7j5tbss6MOpjIxMn3oi4x4hfCpBUT2DuO0tHjbmFZl+64zj4lqk9qPQXPXhX+gr35vM5eeziu2qd2+33zWGoS2sUEUix8A4mZsktGrnoccuLHuq4q8ka5tEy67NdookaO7eRAc4PZSHgzjnjCr8Kpi2t3m+S51G/jtmt4kQrIzspbICISMZOObcI99TKy21V9an0/l83bxuP8A3M5kXPf6EkRx9lq0O7LeZPqC3Ul1FHDFbojFlDD1hIWzxMeQVCffVZ6FdSx3UGuyEiOfUJYpAeixyrgnzABlX/tCg9I3FwsaM7kKigszE4AVRkknuAAzUT3bbZHUormboi3TxxDGCIliiKZ8zlmPmxHdWm3o6m91NBo9s2JLkhrlh/yrdTls+bYJxnmFx9MVp/0c5cW95F9SdT+JCv8AkoNntbvLvYtUaxsbWO4dY1cgkhua8R+kBgAr8a2mwe8lr2eW0urdrW9iXiKEkhl5ZIyAQfSU455ByCe6vRtmlptPf3LwzTAKYAIUDEMvYrk5IwPmmHvqT7Cafc3usTarPbvbQ9l2UCSDDtyUcRBAOMBjnGMsAM4JoOvUN6eotqF1bWVlHcLbOVY5biwORJ9IDPECOQ7qlW73eCNSSVXiaC5gYLNExJ4c5AIyAeqsCCMgj2E1HsXvJisLvUZ5IJpTdXB7MxgcORJKxUsT1PaLyAPSrD3V7OXK3F7qF3H2El44KQn1kUFm9Idx5qBnB9EkgZoMTXN5eo/rO5s7GzjuBBwZJJDYZEJJ9ID1mI91SPYjXtRnaX9YWiWqIqlCGzxEk8X0zgAD86rfZzVdRXVdVmsLNLoNctGzPIE4BHJIFAy65yMfAVamyt3e3MEo1C2S2YkoqpIH4kK8ySGbHUj3UEJbfDe3MkjabpzXFtExDSEtl8c/RAHIkYPD6RwRkDOKnuxe1a6jZpcLG8WSysjjoyHDcLYAdc/SHgRyIIFb6HfXOzXFb3UJm01pS0dzEMlC+BiRfcORxzzgtyFW1a6nE8AnR1MDJ2gfOF4McXF5DHXPSgiW8zeKumC2UYMksycQ6lYEZTM2PEj0R7Se6purZGRzFUE+hvr/AOs9RYN2aRtFYrg5zDiQYHiQMEdMzt4VZu6XX/lekW7E5eNexfx4ofRGfMpwN96gmNKUoFKUoFKUoFKUoFKUoFKUoFKUoFaXa7amPT7Vp5OeOSJnBkc54VHwJJ7gCe6tyTivNG83bM6heEof+GiykI7iM+lJ7WI/CF86DQa5rkt3O88zcUjn3KB0VR3KOgH9yTWNZWbzSJHGpaR2Cqo6lmOAK6at/cRsmCXvpB0zHBnxx844+PAD/HRqdbLbOR6RYhQpkmbBkKKS0shHJRyzwjmB4DJ6k51Nxs7e3khklATPTjbAUeAUZPxxmrDqtN8e21xYm2W1k7NpO1Z/QVsqvAF9dTjmzfCo1j27bLw3dlu5jHOWRnPgo4R/c/0qQWOgQQ/s4lB8SMt+I5NVHpGsbRTNC3znYyGM8fYwY7NyvpernHCc1uN6W82a2nFnZ8psL2j8IZgZMcEaKQRxEEHJB9YAc6TGZ1C21alKp7Z1NoUu4UmZ+ykbLtII5UVBzbJTmrY5AZGSR503o7wry21EW9pLwKI48r2aNmSRmPV1J6FBVpXDSqDv942tafOq3eCccXBJHHwuuccniA8COR5eFXlpd+J4IplBAljSQA9QHUMAfjQZVYGuxBrWYHvjf8lJH51n1rdpLjgtJj9hgPaw4R+ZrNdVsVHSlK+c9Cdbt09CY9xZB8A2f6ipmBUe2Es+CzBPWRmf3eqPyUH31Iq9/jnGY4a7Y2o3YihkkPSNHc/cUt/avJOyO0c+n3fyqOESScLj5xWxl+reiQc9fia9f103V0kSF5HVEHVmYKo9pJwKtKlNY3l3V3s/cvLEsck0wtY1jVslSivKSGJOOHK/eqWa7sLjZk2YHzkVuJBjn89H86+P4m4x96ppp+0VrcHhguYZW8I5lc/BWJrYNjHPpQVpuX2ek7F9RuiXursLws3UQIAE7uXFwg/wqlazclCYr/VoiCAJlxkY9SW4Xl8RVq2t5CcRxvH6IwERl5AcgOEHkBWVQVTuTQvc6rckECa65ZGOQaZ/9QVZmqXfZQSyfUjd/wACk/2rJJx7K6be+jkyEdHI68LBse3B5UFMbu9hBfbNzQuOGSWeSWJmHqyIiIjewlWU+TNU13U7VyXVoYbkMt5anspgwILBchXOep9Eg/aUnvFTS4u0jGXdUBOAWYKM+GSa7aDz7u43pQ6fFcCa3uXknuHmzGgI4WC4HpMDnPEffVm3u091e6QbrTIykzcXAkyAuVjcq/COIrxcjjOQcdOYqXC8Ttey4h2oUPwZ9LgLFQ2PDII91d9BSmv73ZLuykshp1x8tmjaJkKEqpccLMBjjJHUAgYOOfKvnaJbmy0Sy0eME3t16DhefAkkrMyFhyGS4TPTCvVz290kgyjq4zjKsGGfDkfMfGubm6SNeJ2CrlRknAyzBVHvJA99BWNp+j9aqig3V5nAzwSoqlscyF7M4BOeWTWNult20/U7/TG4jGCJoS3eowOoABYo8ecfUNW5WPcXyI0aswDSsUjH1mCM5A+6jH3UGRSuuedUUs7BVHUsQAM8uprF/Xlv+/i/mr/vQZ1K6WvEDKhdeJwxQZ5sFxxEeOOIfGu6gUrqN2nHwca8eM8PEOLHjjrWOdbt/wB/F/NX/egzaVjQanE5ISWNiBk8Lg4HicHpXV+vLf8AfxfzV/3oM6ldcE6uoZGDKehUgg45dRXZQKUpQKUpQQTfFtL8l05kQ4luD2S+IQjMjfh9H2uK86VY+/XVTJqKQ59GCJeX25Txt/h7P4VXFGuUQsQAMsSAB4k8gPjXrLZrRltLSG3XpGiqT4t1dvexY++vNm76y7XVLRD07ZWP/bzJ/kr1NQpVA78rky6okS8ykMa4+1I7tj3gpV/VR+3G77UrnU5rmGEcPGhibtowcRIiq2C+RzXPOg3WwdhraXcK3ZdbNAwYFoSMLGwRfQy3rcPwrC3lbqbqe8ku7XhkEnCWTi4HVlRV9Et6JHog9QQTW52A0rWUuJGvpGMfYuIw8qOplLLwkhDnAAb41Fn0faK2mlMZd+1dmZo3jeNmP0lWT1O4eqOQA7qD53f7xr6O/js7pmlRpOxZZR87G2SueL1jgjmGzyz0qPbcam7a5PKi8bRTAqpBIPyRVzkAglR2TE+QNT/dvuunhuvlt8R2oLMicXGxd88UkjDIzzbABPM5yMYrD2H3eXqasbq7hCxk3DnMiPlpgw4SFYno7fCgjWl2d1tFe8U0saLEqhgvolYyxz2acyxznLE8sjJ6CvQdrbLGiogwiKqqPAKAAPgKpWy3dajp+pmeziEkCSHg+eReOFusZDMDnB4ckdVBq7lPLpjy8PhQc1EN4mo8MSQg83PEf4U6fFiPw1LHmAUsSAoGSe7AGc+zFVJr2qm4naT6PRB4KOn9z7Sa4+bXGePtWJzWvrJ02waaVI16scZ8B1J9wyfdWNVg7B6D2adu49NxhAe5Oufvcj7APGvNjPteHTV4iUwQhFVVGFUAAeAAwK7KUr3uBXmLextK99rDW8kvZWsMwhGclI8ELJMyj1jniPjgAV6dqotpN3GmavJNc2t2scwZhMVIaPjQ4ZmQkEZx6wIB6885IY+yW5G1W6guor1bq3jPGQuPSkXBT0kYjhzzI6+iBzycdbrcbSXs6CZoNJt34MJ1mYE8/BiccXPIUFeRJJMD3RyzQ65FFDJxKzyJIUJ7OSNFcs3muF4gT34qx9xeoLatd6ZMQl1HcO4B5GQcKo3D447MN7HBHLNBnXX6PlgUxE88Uo9WTtAxDdxKlQD7uH2iu7dbtJcrc3Ol3zdpcWvpJITkvFlRzJ5nk8bAnnh+fSrGnnVFLuwVFBLMxwoA5kknkB51U+7uf5fr+oahED8mEawI2McZ+aAIz9mItjqONc0GD2E+0l/OpmeHSrZ+ALGcGZgTz58iTgtkg8IKgDJJrdXm4K0VeK0muLe4Xmkgkzhu4kYB/CRWHuFvFgW80+QhbqK4dyp5Fl4UjJHjgx8/4h41bUkgUZYgAdSTgD30FP73reRo9GspW7SSSaNZG68boIo2boOpkJ6d9W7c3KxozuwVEVmZj0VVBJJ8gATVXbefPbTaTB+7DTfBnb/QrjfvtO6wR6fbhnnuebqgLP2SnoAOfpsO7uRvGgi2y+2s0m0EV9KGS1vnltYc9OBOAIoGe5zFk9Ms/nV3bS3vY2VzL+7gmf8ABGx/tVA7Za0z6ZbQRabeW3yJldJpIyAAAQ5Y8AwWYhyfEVZ+2e0wn2Zlulx89boCB3NMyRuvuLMPdQdW4Oy4NGRv3ssz/BhH/p1r/wBIPaAxWUVuhIknk4jjrwQYc/4zGfumpZuts+y0azXxhV/5pMn+eodFGNT2plLDit7CBo8dVLuCjA+fFJJ/KFBYuymti8sbe4GPnY1ZsdzYw6+5gw91U9dbe/LNqLTgObWGV4Yj9F2dGSSQeOSQB5KvjWFp2089nY3GixcTXxu3toO7EUp9Jwe7nxc+WO14vo1mbW7Nppuo6DHH6qNGrN9ZhcoZH95kJ8uQ7qCZb/Lzg0Z1/eSwp8GMn+StbZbndGKIGfMhVQ2Loc2wM4APjXfv0jE0en2p/wCfexj3YKH/AO7W3s9yulxSJIkDcaMrrmZyMqQRyLYPMUET31Xc6X2mRWXF8ojEzxBepPoADB6grGwx3gkd9WDsDttHqdoJVwsq+jNH3xvj48J6g+HmDiHav89tjar1EFqxPkSs5H5yJXxtxpEukXv62slzA5xfQDkCGPOQeGTzz3Ng8wzUHOjjttsbtuogtgB5EpAp/wDN6i29TdpZ2Zs0tlcS3M/ZktIW9H0QeR78uvOpFuau1u9U1a8XJR3QRkjB4HeUjl3eiicqyd5Xz2v6NB9RzMR5CRW/0TQbWTd/Z6TZ31xbK6yfJJwSzluQQsAM9OYWoVu93aaXc6bDNdPid+MsPlATAEjqvo55eiFPvqxd7t32eiXh8Y1T+ZIif5qjuy+5XTZbG2kmhYyvBE8h7Zx6Txqzcg2BzNBYGzWiQ2lrHBb/ALBASnpcWQ7M5PF35LE1s6x9PsEghjhjGI40WNBnOFRQqjJ5nkBWRQKUpQK4JrmuqV8FPNiP8LH+1B5p3qOTrF3n66D3CGMCopVhb8NIMWp9rj0J40YH7UYEbD3AIfvVXtFJHu4vBFq1ox6dqF/mK0Y/NhXqOvHSOQQQSCCCCOoI5gjzr03u924j1G2ByBcIAJk7w31wPqN1HhzHdRlSqlKUYUpXDDIoMe+1KKFeKaRI1+s7hR8WIqGaxvp0+HIR3uG8Ik9H8b8K/DNZOvbtNMk4pZ0Kkc2la4cY8yXcgVS+2VnpcZ4LCS4mkzgsWUwjn0U8Adz7OXmelGpNrG/u5fIt4Y4R9ZyZX9v0VHwNbDYXQr3VmFzqE8rWYOViLcCTkfYXC9kO849Lp0zXTu73Nl+G4v1KpyKQHkzeBl+qPsdT346Ge7U7VrAvYQY7QDhJXpGBywO7i8u6p1qZnNbJz0w9uNoRj5NERgY7Qjpy6Rj+/uHjULoTW/2Y2Va5bibKwg8z3tj6K/3Pd7a8dt3p1+Mx2bIbM/KH7SQfMqfxkfR9nj8PHFlgV1wQKihVAVVGAB0AFdlevGJmOWryUpSrSxtSsRNDJEWdRIjIWRuFwGBBKnuPPrVJ3n6NTcfzV6vZ5+nCeID7rYb8qvWql2534vYX8tqlqsoj4BxGUqSXjVyMBT04se6gkm73dVb6VxOrGa4YcJlYcOFzkqignhBwM5JPLr3V97bbrLXUXErF4blcYmiwGPD6vEDybHceRHLnjlUF0v8ASRBlC3FpwRk4Zkl4mXz4Cg4vZkGpjvA3jSWMtpFbW4upLoOVUMQTjg4eHAOc8R+FBpf/AENeXC3eqXdxCDnsySOnTm8jgfhqx9D0KGzgWC3QRxL0A7yepJPNmPeTUK2c251Se6iin0poIWJDylmwgCk55r5Y99fe1+9Vre8+RWdo95dABpFUkKmQCByUljggnoBxDnnkAyttd09tqEonDPb3Qx87F1bh5KWHeQOQIIPQZwBWp07c1IJonutTurpInSRY2JClo2DDPHI/Ll3Ae6t3sHvD+XvNBNbSWt1BgyRuCRhuh4iowfskDkcjIziNXm969N5dQWunG5W2kZGKMxb0WZQSAhxkq3j0oJZcbC8espqRm/ZxGJYuz6ZVxxcfF9tuXD311aTu+7PVZtRmm7aVwViXs+EQqfRwDxHJ4AFzy6sfpcu/YHb6PVIXZUaKaJuGaJjkoTnBzgZBww5gHKkY8dBtDvmSO5NrY20l9cLkN2eeAEcjgqrFsHqQAPOgn2q6ctxBLC/qSo8bex1Kn+tQZd1D/qY6YbzK9rxrJ2HqrxiTg4O05+nk5z39K1n/AKzXNuynUNLnt4WOO1GSBnyZAD7OLPkas3TdSjuIkmhcPE4DKy9CD/Q9xB5ggg0EA2Z3U3VpPC51a4lhiI+YIdYyqrhUx25AUcuWMYGK3mwOwY00XBaYzzXEvaSSFODPXAxxN9JnOc/Srp3dbxY9TSReS3ETsGQfSTiISRefMEYB8D5EZ3u1Ot/I7Ke5wGMUbOFJwGIHojPdk4FBp7bYCNdZl1I4LNEiov1ZMFJH/AqKP4n8q+Nu93v6xmtJRP2LWrs4+b4+PiaJseuvDjs/PrWRoe2yvpK6hcqIV7N5GVTxYAdlUDOMlgFwPFsVCl34XJT5QNKm+QZ5zcR9XOC2ez4PzxnlxUEp3h7u21NrZkumtmty7KVj4m4nMZDAiRSpXg5EeNYWzO7S7trqOaXVrm4jQsTE/GFfKMozmdhyJB6HpU40zUFnhjmTPBIquvEpU4YZGQeYNRTVd4iRa1baeMHtEftT9V2XihXyJ4Tkf9RKDKstheDWJtSM3EZYhEsXZ44MCIZ4+I5/Znlwj1/KpPPArqyuAysCrKRkEEYIIPUEcsV91Ud3vnuxNdCHTTPb2sskbyI7cljZhxNhDw8lz5UEw2D2DTTDdLGcxTSh4x1KIEACEnrhi+Dz5YzzzX1fbC9rrEGomb9hEY1i7PrkSji4+Ll+1PLh7q2Wye08eoWkdzFkK+cqeqspwyn2Ede8YPfWn3c7dPqiXEhiWNIpezQhi3FgZycgY5FfjQZ+3eyh1Kye17XsQ7IS3Bx8kYNjHEveB31C7fc5erwj9d3fAuBwgSAYHcP+I5DHKt9vI3gS6a1rHDbi4luWdVXiIOV7MADAOSS4Fa7Q9vdVmuYo5dJaGJ3UPIWbCKTzbmvcKCyKUpQKUpQKxNVVuyJQZdMOo8Sh4uH3gFffWXSlET222Wj1axARgJAO0gc9A2Oh7+FhyPhyPUV5u1HTpLeVopkKSIcMrdR/uD1BHIjmK9KXNw2nyk4LWcjZwOsTt1x9knnj+/Xs17Zay1WIFwHwMJKhxInkD/lYEeVTNc/H9V08vVk6dqUtvIssMjRyL0ZTgjxHmD3g8jVja5uGuoyTbSxzJ3Bvm5PZ3ofbkeyopd7t9SjOGs5j/ABIP8BNUxL9F3+XCALcwJNj6SN2THzIwyk+wLUgj/SAtcelbXAPkUI+PGP6VU67D35/+iuf5Dj+q1sLPdXqcnS1ZR4u6J+TNn8qCf3X6QcQ/Z2kjfxyqv8A4hqjeqb9b6TIiWGAeIUyP8XPD/hrM0rcFctg3E8UQ8EBkb8+ED4mptpW6nTLIB5h2rD6VwwK58k5IfeCaCpdP0bU9ZkBLSypn9rKxEKeOPo+5AT5VbuyG7G001e2lYSzqMmV+SR/wKeS/wARyfZnFZmo7fRRjgt048DAOOFBjwHU+zl7ahup6zLcNmVyfBeij2D+/WuOvNJ18qmbUj2i26L5jt8qvQydGP8AD9UefX2VD62mkbNzXJ9BcJ9duS+763uqfaHslFbYb15frsOn8I+j/XzrjM68l5q+ZlHdnNhi+JLgFV6iPozfxfVHl19lTyOMKAFAAAwABgADuAr6pXpziZ6creSlKVbClKUCvKOo7RxptFJdyhnijvHfCY4iIZD2eMkD6K99eptRvBFDJI3SNHc+xFLH+leY90myq6ld3McvMG1lPERnhkdkVH9oJLe6g7NbM+0eqh7W2MaEJGWIyFVc5klcDGcHp1wFAzU128mlh1/T0tYDcva2gKRcXDn9smSe7ACn3VEN1m1j6Rqb21yeCF3MMwJ5RyKxVZPYDkE/VbPcKlWvbcwWG1FxNcCRkS2SFBGoYhnWJ/pMoxgv399BPdlNp9RuLjgutN+SxcLHtDKG5jGFwB35/Ko1r+nXWk6tPqcMHyq0uFAnVP2sWODiYDvGV4s9MEg4wGqU7IbyIdUWcWiSK8SqfnlCpxPx8HqOxxlTnyqI2u+57MPBqtpMl2jNjskXs3GTw44nGB3AjiBABzzoLD2W2ntr+D5RbMCpID5HC6sB6rjuIB8xg8iRVH7uN5cFlNfyyxTyyXU3GoiQMOTStgksMZMngale7K1nt7LVNQliMCT9pPFERjhWNZnyAQML6YUchkJnpitvuBsuDR1b97NM/wACsf8Ap0EZ0a2u7bTtZ1SWNreW7DNFGch0DO/p9xGO15EgH0CccxU03M6BFb6TA6KO0nXtZX72JJ4VJ8FGAB7T1JqW6zpSXNvLBJ6kqMjY6gOCMjzHUeYqn9B2su9ngbO/tpJbNWYwTxDIwxJwM4Ugkk8JYMuT1GMBct/YRzRPFKoeN1Kup6EHkRVT7mdTMGm6gvEWjtZZmjYnuEZY48vR4vax8aapvhm1BDb6RaXDTSDhMrqFEQblxDhYqp+0zADzrYz7MDR9mbqIsGlaGQysOhknAj5Z7gCqjxxnlmgr3ZDZO4h0yLV7In5TDLKZI+ZEsCkKwx344XyO8Ekc1GZ3vA21hvdmZbiE47UxRsufSR+1jZ4z5gA+0EHvqT7pLPstFs18Yy/82R5P8wqq97+72W0dpLTIsbqVDLEvqxzZIQ47kJdseBJXvUUFmR7I/KtnYrLi4Ge0gAPcHVY5Bny4xz8s1oNktuTYiLTNWg+TsqiGKYgG3mRRwrk9BywCeY5+lw1ItvtbvbCK3ltIFmt42xcoATJ2YAA4cdB1y2Dghe7NVzt1t8uvRRWNjazNM0quWkVQI8AjqrNgelzY4AAPjyC6Notdjs7WW5l9SJC2O9j0VR5sxCjzNefr/Zy4/Vn69fPyxrtLgdcLDxEIQPAycBH2QuKmG8MvqN9aaLE5KxhJLuQd3Co6+YU5weRaVPCs+63DoYTGNQvCvDwqjSAx8h6IK4xwjA5eVBZGmaok9vHOv7OSNZB5KyhvyBqgNjNsLm30y8MNhPM1xLM/bhCYUDIFJOFOeE8RPQc+oqV7tdpGGz15G/KaxS5Ug+sAUd0z97jX7laPYLfHa6fpcVt2M8lynaHCqoRneR2UcXHxYwVHq55dKCc7uEhtNALwzLMEjnld1yB2gUsy4YBhw4A5gE4zgZrH/R9s+DSOL97PK/wCR/5DUe2f0uaw2VvnnUxvcCVwhGCqzLHCuQfVJ648CK53Wb2LOC0tLApOZy3Z5CJwcc8zEc+0zjLjuoMnexey/rzTVgh+UTRI8yRBuHiPEx692Oyz7qlezG1WpT3Kx3OmfJoSGLSmYNjCkqMY55OBUK2x2ygstqBPcB2SG1WMCNQzcUgZujMoxiRu+p7sTvNttUkkS3SZTGoZjIiqME4AHC7c+vwoJfSlKBSlKBSlKD4mhV1KsAykYIIyCKhmobHTQOZLJ2H2OLDewE8nHk351NqVOszXbZeFfR7dXMJ4Z4wSPrKY2/2/Ks6PeQn0oWHsYH+oFS6e2Vxh1Vh4MAR8DWpn2NtG/wCUF/hYr+QOK5+u51Vc5+mqbePF3Qv7yo/vWJPvJb6EIHmz5/IAf1rbNu/tv+oPv/7ivuPYK1HVXPtc/wBsVnHl+2/5RC822upOjhB4IuPzOT+dapUlnfkHlf3ufjzq0bfZa1TpCn3hxf8AlmtnHGFGAAB4AYFZ+LV/anvJ1FbafsHcSc34Yl+0ct+Ef3IqVaXsRbxYLDtX8X6e5enxzUhpXTPizE3VrgCuaUrokpSlApSlApSlArgKBXNKD5KDwFCg8BX1Sg4C4oRXNKBiuAK5pQKYpSg4AoRXNKAK67i2WRSrqGU9QwyDg5HI+YB91dlKBXAFc0oOAtc0pQccI8K4CDwr6pQcEVwEHgK+qUHyUHhXIUCuaUClKUClKUClKUClKUClKUClKUClKUClKUClKUClKUClKUClKUClKUClKUClKUClKUClKUClKUClKUClKUClKUClKUClKUClKUClKUClKUH/2Q=="/>
          <p:cNvSpPr>
            <a:spLocks noChangeAspect="1" noChangeArrowheads="1"/>
          </p:cNvSpPr>
          <p:nvPr/>
        </p:nvSpPr>
        <p:spPr bwMode="auto">
          <a:xfrm>
            <a:off x="215900" y="-47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_tradnl" altLang="es-VE"/>
          </a:p>
        </p:txBody>
      </p:sp>
      <p:pic>
        <p:nvPicPr>
          <p:cNvPr id="2072" name="11 Imagen"/>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6759575" y="4652963"/>
            <a:ext cx="227647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33" descr="http://www.pptbackgrounds.net/uploads/corner-bluewave-backgrounds-wallpapers.jpg">
            <a:hlinkClick r:id="rId2"/>
          </p:cNvPr>
          <p:cNvPicPr>
            <a:picLocks noChangeAspect="1" noChangeArrowheads="1"/>
          </p:cNvPicPr>
          <p:nvPr/>
        </p:nvPicPr>
        <p:blipFill>
          <a:blip r:embed="rId13">
            <a:extLst>
              <a:ext uri="{28A0092B-C50C-407E-A947-70E740481C1C}">
                <a14:useLocalDpi xmlns:a14="http://schemas.microsoft.com/office/drawing/2010/main" val="0"/>
              </a:ext>
            </a:extLst>
          </a:blip>
          <a:srcRect l="7198" t="25656" b="41418"/>
          <a:stretch>
            <a:fillRect/>
          </a:stretch>
        </p:blipFill>
        <p:spPr bwMode="auto">
          <a:xfrm>
            <a:off x="107950" y="428625"/>
            <a:ext cx="424815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4" name="Text Box 98"/>
          <p:cNvSpPr txBox="1">
            <a:spLocks noChangeArrowheads="1"/>
          </p:cNvSpPr>
          <p:nvPr/>
        </p:nvSpPr>
        <p:spPr bwMode="auto">
          <a:xfrm>
            <a:off x="684213" y="107950"/>
            <a:ext cx="3600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s-ES" altLang="es-VE" sz="2000" b="1">
                <a:latin typeface="Hand Of Sean" pitchFamily="2" charset="-128"/>
              </a:rPr>
              <a:t>Información  corporativa.-</a:t>
            </a:r>
          </a:p>
        </p:txBody>
      </p:sp>
      <p:sp>
        <p:nvSpPr>
          <p:cNvPr id="13" name="12 Rectángulo redondeado"/>
          <p:cNvSpPr/>
          <p:nvPr/>
        </p:nvSpPr>
        <p:spPr>
          <a:xfrm>
            <a:off x="4356100" y="-11113"/>
            <a:ext cx="287338" cy="387191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s-ES"/>
          </a:p>
        </p:txBody>
      </p:sp>
      <p:sp>
        <p:nvSpPr>
          <p:cNvPr id="46" name="45 Rectángulo redondeado"/>
          <p:cNvSpPr/>
          <p:nvPr/>
        </p:nvSpPr>
        <p:spPr>
          <a:xfrm>
            <a:off x="4356100" y="3013075"/>
            <a:ext cx="287338" cy="3871913"/>
          </a:xfrm>
          <a:prstGeom prst="roundRect">
            <a:avLst/>
          </a:prstGeom>
          <a:solidFill>
            <a:srgbClr val="0070C0"/>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s-ES"/>
          </a:p>
        </p:txBody>
      </p:sp>
      <p:sp>
        <p:nvSpPr>
          <p:cNvPr id="3" name="Text Box 80"/>
          <p:cNvSpPr txBox="1">
            <a:spLocks noChangeArrowheads="1"/>
          </p:cNvSpPr>
          <p:nvPr/>
        </p:nvSpPr>
        <p:spPr bwMode="auto">
          <a:xfrm>
            <a:off x="539750" y="4897438"/>
            <a:ext cx="3311525" cy="11303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r>
              <a:rPr lang="es-ES" sz="1050" b="1" dirty="0" smtClean="0">
                <a:latin typeface="Agency FB" pitchFamily="34" charset="0"/>
              </a:rPr>
              <a:t>GERENCIA DE CAPITAL  HUMANO</a:t>
            </a:r>
          </a:p>
          <a:p>
            <a:pPr eaLnBrk="1" hangingPunct="1">
              <a:spcBef>
                <a:spcPts val="0"/>
              </a:spcBef>
              <a:defRPr/>
            </a:pPr>
            <a:r>
              <a:rPr lang="es-ES" sz="1050" b="1" dirty="0" smtClean="0">
                <a:latin typeface="Agency FB" pitchFamily="34" charset="0"/>
              </a:rPr>
              <a:t>    Email:   </a:t>
            </a:r>
            <a:r>
              <a:rPr lang="es-ES" sz="1050" dirty="0" smtClean="0">
                <a:latin typeface="Agency FB" pitchFamily="34" charset="0"/>
              </a:rPr>
              <a:t>serviciolaboral@gruposerex.com</a:t>
            </a:r>
          </a:p>
          <a:p>
            <a:pPr eaLnBrk="1" hangingPunct="1">
              <a:spcBef>
                <a:spcPct val="50000"/>
              </a:spcBef>
              <a:defRPr/>
            </a:pPr>
            <a:r>
              <a:rPr lang="es-ES" sz="1050" dirty="0" smtClean="0">
                <a:latin typeface="Agency FB" pitchFamily="34" charset="0"/>
              </a:rPr>
              <a:t>    </a:t>
            </a:r>
            <a:r>
              <a:rPr lang="es-ES" sz="1050" b="1" dirty="0" smtClean="0">
                <a:latin typeface="Agency FB" pitchFamily="34" charset="0"/>
              </a:rPr>
              <a:t>Tel: </a:t>
            </a:r>
            <a:r>
              <a:rPr lang="es-ES" sz="1050" dirty="0" smtClean="0">
                <a:latin typeface="Agency FB" pitchFamily="34" charset="0"/>
              </a:rPr>
              <a:t>0261 – 7982221      </a:t>
            </a:r>
            <a:r>
              <a:rPr lang="es-ES" sz="1050" dirty="0">
                <a:latin typeface="Agency FB" pitchFamily="34" charset="0"/>
              </a:rPr>
              <a:t>Av. 9B entre calles 77 (5 de julio) y 78. </a:t>
            </a:r>
          </a:p>
          <a:p>
            <a:pPr eaLnBrk="1" hangingPunct="1">
              <a:spcBef>
                <a:spcPct val="50000"/>
              </a:spcBef>
              <a:defRPr/>
            </a:pPr>
            <a:r>
              <a:rPr lang="es-ES" sz="1050" dirty="0" smtClean="0">
                <a:latin typeface="Agency FB" pitchFamily="34" charset="0"/>
              </a:rPr>
              <a:t>                                           Edif</a:t>
            </a:r>
            <a:r>
              <a:rPr lang="es-ES" sz="1050" dirty="0">
                <a:latin typeface="Agency FB" pitchFamily="34" charset="0"/>
              </a:rPr>
              <a:t>. Banco Industrial</a:t>
            </a:r>
            <a:endParaRPr lang="es-VE" sz="1050" dirty="0">
              <a:latin typeface="Agency FB" pitchFamily="34" charset="0"/>
            </a:endParaRPr>
          </a:p>
          <a:p>
            <a:pPr algn="just" eaLnBrk="1" hangingPunct="1">
              <a:spcBef>
                <a:spcPct val="50000"/>
              </a:spcBef>
              <a:defRPr/>
            </a:pPr>
            <a:r>
              <a:rPr lang="es-VE" sz="1000" dirty="0" smtClean="0">
                <a:latin typeface="Agency FB" pitchFamily="34" charset="0"/>
              </a:rPr>
              <a:t>                                           MARACAIBO - ZULIA</a:t>
            </a:r>
            <a:endParaRPr lang="es-ES" sz="900" dirty="0" smtClean="0">
              <a:latin typeface="Agency FB" pitchFamily="34" charset="0"/>
            </a:endParaRPr>
          </a:p>
        </p:txBody>
      </p:sp>
      <p:pic>
        <p:nvPicPr>
          <p:cNvPr id="4" name="3 Imagen"/>
          <p:cNvPicPr>
            <a:picLocks noChangeAspect="1"/>
          </p:cNvPicPr>
          <p:nvPr/>
        </p:nvPicPr>
        <p:blipFill rotWithShape="1">
          <a:blip r:embed="rId14" cstate="print">
            <a:extLst/>
          </a:blip>
          <a:srcRect r="40646"/>
          <a:stretch/>
        </p:blipFill>
        <p:spPr>
          <a:xfrm rot="5400000">
            <a:off x="1425524" y="4175549"/>
            <a:ext cx="95122" cy="16396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4 CuadroTexto"/>
          <p:cNvSpPr txBox="1"/>
          <p:nvPr/>
        </p:nvSpPr>
        <p:spPr>
          <a:xfrm>
            <a:off x="827088" y="5445125"/>
            <a:ext cx="958850" cy="261938"/>
          </a:xfrm>
          <a:prstGeom prst="rect">
            <a:avLst/>
          </a:prstGeom>
          <a:noFill/>
        </p:spPr>
        <p:txBody>
          <a:bodyPr>
            <a:spAutoFit/>
          </a:bodyPr>
          <a:lstStyle/>
          <a:p>
            <a:pPr>
              <a:defRPr/>
            </a:pPr>
            <a:r>
              <a:rPr lang="es-ES" sz="1050" dirty="0">
                <a:latin typeface="Agency FB" pitchFamily="34" charset="0"/>
              </a:rPr>
              <a:t>0261 - 7983205</a:t>
            </a:r>
          </a:p>
        </p:txBody>
      </p:sp>
      <p:sp>
        <p:nvSpPr>
          <p:cNvPr id="32" name="31 CuadroTexto"/>
          <p:cNvSpPr txBox="1"/>
          <p:nvPr/>
        </p:nvSpPr>
        <p:spPr>
          <a:xfrm>
            <a:off x="827088" y="5597525"/>
            <a:ext cx="958850" cy="261938"/>
          </a:xfrm>
          <a:prstGeom prst="rect">
            <a:avLst/>
          </a:prstGeom>
          <a:noFill/>
        </p:spPr>
        <p:txBody>
          <a:bodyPr>
            <a:spAutoFit/>
          </a:bodyPr>
          <a:lstStyle/>
          <a:p>
            <a:pPr>
              <a:defRPr/>
            </a:pPr>
            <a:r>
              <a:rPr lang="es-ES" sz="1050" dirty="0">
                <a:latin typeface="Agency FB" pitchFamily="34" charset="0"/>
              </a:rPr>
              <a:t>0261 - 7982058</a:t>
            </a:r>
          </a:p>
        </p:txBody>
      </p:sp>
      <p:cxnSp>
        <p:nvCxnSpPr>
          <p:cNvPr id="7" name="6 Conector recto"/>
          <p:cNvCxnSpPr/>
          <p:nvPr/>
        </p:nvCxnSpPr>
        <p:spPr>
          <a:xfrm>
            <a:off x="1628775" y="5389563"/>
            <a:ext cx="0" cy="469900"/>
          </a:xfrm>
          <a:prstGeom prst="line">
            <a:avLst/>
          </a:prstGeom>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285875"/>
            <a:ext cx="6175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4" descr="http://verdadvenezuela.com/wp-content/uploads/2013/05/LOT.jpg"/>
          <p:cNvPicPr>
            <a:picLocks noChangeAspect="1" noChangeArrowheads="1"/>
          </p:cNvPicPr>
          <p:nvPr/>
        </p:nvPicPr>
        <p:blipFill>
          <a:blip r:embed="rId3">
            <a:extLst>
              <a:ext uri="{28A0092B-C50C-407E-A947-70E740481C1C}">
                <a14:useLocalDpi xmlns:a14="http://schemas.microsoft.com/office/drawing/2010/main" val="0"/>
              </a:ext>
            </a:extLst>
          </a:blip>
          <a:srcRect l="10963" t="7768" r="24669" b="42725"/>
          <a:stretch>
            <a:fillRect/>
          </a:stretch>
        </p:blipFill>
        <p:spPr bwMode="auto">
          <a:xfrm>
            <a:off x="8213725" y="1714500"/>
            <a:ext cx="71596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AutoShape 81" descr="data:image/jpeg;base64,/9j/4AAQSkZJRgABAQAAAQABAAD/2wCEAAkGBhQPEBAPEBAUFRUUFRUUFBAUFRQVFxUYFxUVFBcVFhQXGyYfFxklHBQXHy8gIycpLiwtGB41NTAqNSYrLCoBCQoKDgwOGg8PGiwfHyQsKiosKiksLCkpLCwsLCwsKSksLCwpLCkpLCksLCksKSwsKSwsKSwpLCwpKSwpKSwsLP/AABEIALoBDgMBIgACEQEDEQH/xAAcAAEAAgMBAQEAAAAAAAAAAAAABgcBBQgEAwL/xABHEAABAwICBwQFCAkEAAcAAAABAAIDBBEFEgYHEyExQVEiYXGRFDJygaEjNUJic7GysxUzNENSgpLB0SRTY/AWF5Oio8Lh/8QAGwEBAAMBAQEBAAAAAAAAAAAAAAIDBAEFBwb/xAAlEQACAgEEAQUBAQEAAAAAAAAAAQIDEQQSITETIjIzQVFhBgX/2gAMAwEAAhEDEQA/ALxREQBERAEREAREQBERAEREAREQBERAEREAREQBERAEREAREQBERAEREAREQBERAEREAREQBERAEREAREQBERAEREAREQBERAERePEa8RDq48B/cqm66FEHZY8JHYxcnhHsul1F5MQkdxefdu+5eilxdzT2jmHxHeDzXhV/6LTTntaaX6anpZpZJAi/Eb7gEcDvBX6K/RJprKMgJX4hqGvvlcDlJabEGzhxabcCOigOsrWL6G00lK4GocO08WIhaeftkcBy4nkvVqddfDGkkkmaYkk3JJfcknme9M84KvInPaicIiLpaEREAREQBERAEREAREQBERAEREAREQBERAEREAREQBERAYKjuMPJlcDyAA8rr3aU1j4KKpmi9eOMyN78vat7wCPevAallbBFWU5zMewHdxHUHvBuCO5eH/3aLLtI1X9NPH8L9NZGNmGeNZWF+4YS9wa0XJ/7dfOowlOSjFZZ67aSyzfYM8mIX5Ej4qJ6x9YYoGGngIdUvHiIWn6bhzd0b7zu450403bhUDYISHVL29lvEMB/ePHTjYc/C6o2oqHSvdJI4ue8lznuNy4niSV9U0sZVUQhLtJZPzOq1CUmon5lkL3Oe5xc5xLnOcbkk7ySeZKvXU381s+1m/EqIV76m/mtn2s34loh2ZdN7ycoiK09IIiIAiIgCIiAIiIAsXWVQOtedwxWoAe4DLDuDnAfq28gVxvBVbZ41kv26yuU/SX/AO4/+t3+V0boE4nDKEkknYM3nfy6rilkhVd5HjBv0RFI0BERAEREAREQBERAEREBrdI4s9HVN6wSjzjcuf8ARDTioww3iIfG6xfA++VxsO0CN7Hd494K6Nqo8zHtPAtcPMELlPLbd03KEzFqW4tNFxQa4KF4zTUszXcwGseP6sw+5eDGNc7WsLKClyk/vZcotu4iNpNz4myq1FnjXXGW5RSf7jkqeqtaxk+tXVvmkfLK8ve85nPdvJPevkiwpmbszddB6r8JkpcOijmblc5z5Mh4tDzdod0NuXK6hWqnQDalmI1LewDenjI9Yj964fwj6PXj0Vwq2Kxyb9NU16mZWLrKrTXhIW01LlcR8seBI/du6KTeDTOeyO4sq6ArlT0l/wDuP/rd/lWzqMlLmV2ZxPai4kn6L+q4pZKa9RvljBaaIikaQiIgCIiALn7Wx87VHsw/ltXQK591s/O1R7MP5bVCfRl1XsIiukNAPmyh+wZ9y5vXSGgPzZQ/YM+5RgU6X3MkCLCXVp6BlERAEREAREQBEWLoDKLF1lAYcFyviEGzmmYfoySN8nuH9l1QVSOtvRB1PUOro23hmILyP3clgDfo13G/W45hQmuDJqotpNFfIl0uqjzgprq30DOIy7aYf6aM9rltXD92Pqj6R93W2q0L0QkxOcRtu2JtjNMPoj+EH+M8hy4robDsPZTxMhhYGsY0Na0ch/nvU4x+zXRTue59HojYGgNAAAFgBuAA4ABfpYS6tPRMqstef7NSfbH8tys1Vlrz/ZqT7Y/luXJdFN/xspxW3qJ9Su9qH8MiqRW3qJ9Su9uH8Miqh2YdP8iLVREVx6gREQBERAFz9rZ+dqj2Yfy2roFc/a2fnao9mH8tqhPoy6r2EQVu4frQp8Pw6jhaDNM2BgMbCA1htwe87ge4XPgqiRVp4MMLHDom2Ja4K+UnZujhbyDGBx/qfff4ALTnT3EL39Om8xbytZaFE3MOyb+yaYbrdr4iM8jJmji2SMAn+Zljfv3qwNGNblNVlsU49HkO4ZyDG49GybrHudb3qi0XVJk4Xzj95OrwVlUpq31kOp3so6t94XWbHK474jwDXOPGPlv9Xw4XUCrU8no12KayjK/EkgaCSQAN5J3ADqT0SWUNaXOIAAJJO4AAXJJVD6wdYr697oIHFtM023bjNb6TvqdG+89xvByyxVrkm2kmuSCnJjpGekPG4vvliHg613+4W71BK/WxiEpNpmxA8oo2i38zrn4qHLKqcmefK+cvs3zdPsQBv6dN7yCPIhbzC9clbERtdnO3mHNEbvc5m7zBUFS65uZFWTX2dB6K6yqXECIwTFMf3MlruP1HDc/7+5SmaFr2uY9oc1wILXAEEHkQeIXKYPMbjxBG4jvBHAq4NWWsczubQ1j7ycIZjxk+o/6/Q87deNkZZNdWo3emR7sY1L0kzi6B8kF/oNs9nua7ePAGy8+H6kKdjg6aollA+gA2MHuJFz5EKybry4picdNDJPM7KxgzOcf7dSTuA6lSwi5019tHwgp6fD6fK0RwQxi54NaB1JPE953lQDSDXYxhLKKHaf8ANJdrP5WDtOHjZQLTLTaXE5buJZC0/JwA7h0c/wDif93JR1Qc/wAMtmofUCVV2tHEZb/6nIOkTGM+NifivLBrBxBhuK2U9zsrh5EKPrF1DczP5J/pbervWTVVlWykqNm9rmvO0DcjgWtzcBuPkF6def7NSfbH8tyhmqX52g9iX8BU015/s1J9sfy3KzOYmlScqXkptW3qJ9Su9qH8L1UitvUT6ld7UP4XqEOyrT/Ii1URFceoEREAREQBc+62fnao9mH8tq6CXPutn52qPZh/LaoT6Muq9hEV9aSlfM9kUTC97zlaxouXHoF8Sri1L6MtbC7EHi75C5kRP0WNNnEd7nA+5o6qEVlmKqG+WD8aN6low0Pr5C9x/cxnKxvcXje73WH3qUjVlh2XL6GzxzSX/qzXUoCyrcI9ONUEsYKw0j1KxPaX0MhjeL2ikJex3dmPaZ8VUldQyQSPhmYWPYbOY7iD/ccwRxC6qVba5NGGy0wrmN+UhsHkfSiJtv8AZJB8C5RlEz3ULG6JTBCvXVJpOaukMErry01mEni6M/q3Hv3Fv8veqKU01RYiYsTZHfdMx8ZHUgbRvxafNQi8MzUT2zJfrn0oMUTKCN1nTDNLbjswbBv8zh5NPVU2pHrExEz4nVuJ3MfsmjoIxl+/Mfeo4Uk8s5dPdNntwjB5ayZsFOzO93AcAAOLnHk0dVbuAal6eJodVvdO/m0ExxjuAb2neJPuWw1U6MtpKJk7m/K1AEjjzDDvjZ4WN/FxU3U4xwa6aElmRFpNWWHFuX0Ng7w54PmHXUN0p1L5Wulw97iRv9GkN79cknXud5hW2ik0mXSqhJdHKD2Fri1wIIJBaRYgg2II5EFGPLSHNJBBBDhxBBuCO8HerP10aMBjosQjbbOdnNbm612P8SAWnwaqvVLWGeZZDZLB0doJpJ+kKKKc/rB8nKPrt4nwO53vVc65tJzLO2gY7sRWfL9aQi7Qe5rTfxd3L7akMUySVdOfVLGzeBYcjvMOb5KucTrjUTzTuNzJI99/acSPhZTcuDTZa3Wv6eZbjRnRafEZdlA3cLF8rr5Ix1cRxJ5Abzb3rUBpJAAuSQAOpJsB5rpTQ7RpmH0kcDQM1s0r+bpCO0f7DuAUYrJVTVvfPRHsH1OUcLRtw+d/NznFjfcxhFh4krZVOq/Dni3ojW97HPaR5O+9StFbhHoKuC4wV7gOq/8AR+IxVUEueECQOY/12ZmECzhueL9bHxXk15/s1J9sfy3KzVWWvP8AZqT7c/luXH0VWwUa2kU4rb1E+pXe3D+F6qRW3qJ9Su9uH8L1XDsyaf5EWqiIrj1AiIgCIiALn7Wz87VHsQ/lhdAqj9dWGmOvjn5TRAX+tGSCPJzVGXRm1K9BX66M1dtAwuhy8Ni3zub/ABuucldepjSFstKaJx+UgJLR/FG43BHg4kH3dVCHZm0rSmWMiIrT0gtJps1pw6tD+Gwk/CbfGy3ar/XDpE2Ci9FB+Uqd1r72xtIL3HxsG+89FxkLHiLZRwUk1dX/AErQ2/3D5bN91HFN9T+GGbEmy23QRveT3uGzb+I+SpXZ5VazNEX0hB9Mq83HbzXv9o5a5/AqT6yMNNPidUCN0jts3vEguf8A3ZgoyUfYlxJnVVC0CKMN4BjQ23TKLL7qI6stIhWUETb/ACkAEMg59kWY7wc0Df1B6KXK89aDyk0EREJEL1utH6KnvyfDbx2rR9xKoMK2NdekYyxYewguuJpfqgAhjT43LvcFU11VPs8zUvM+CZ6rATV1OW/7HP8A/S3xUKj4DwH3K09R+FZn1lS4bg1sA783bf8AAM81XOL4eaaonp3Cxjkey3cHGx8CLH3rjXCISjiCZ99GwDW0Ydw9Ihv/AOo1dPrlGOUsc1zTZzSHNPQggg+YC6Z0Zx5ldSw1MZ9dvabza8bnNPeDf4KUDRpH2jaoiKw3BVjrzd/pqQf8zvyz/lWcqM1waRCpq208brspwQ48to62byAA8bqMujPqGlBkCVuaiR2K724vwvVRK79SmHmOgklI/XTOc3vawBgPmHKEOzJpl6ywkRFaemEREAREQBRPWToscQonNjF5YjtYuriAczP5hceNlLEKEZRUlhnJ3/f/AMXrwvE5KWVk8DyyRhu1w39xBHMEcQrP1l6tHPc+uomXce1NTt4uPOSMc3dW8+I38amPTp/3eqWsM8qcJVsu/RrXBTTtDas+jycybmJx6tf9HwdbxKlg0rpMuf0yDL12rP8AK5kX5yDoFJTLo6qSXJemket6kp2kUzvSJOQbcRg9XScx7N1TOMYxLWTPqJ35nu58AAODWjk0dP8AK8SXUXJsqstlPsFX5qr0WNDR55W2lnIkeDxa0CzGHvAJJ73FRTVtq0c5zK2tZla0h0VO4b3HiHyA8AOIaeO4lSzTbWTHhj2wiIyyubmLM2UMab2LnWO82NhZTiscs0UwUFvkazXHosaiBtbE274Lh4A3uiO8n+U7/AuVKrobQrTuPFmyN2ZjkZbPE4hwLXXAc11hmHEHdu96rnWJq1dSOfVUjC6nJLnRtFzDzO7nH3/R57t65JZ5Ry+vd64kT0d0jmw+cTwO38HMPqyN/hcP78uSufANbNFUNG1k9Hk5sl3Nv9WT1SPGx7lQgKyoqTRRXdKHR01LpZRsbndWQBvXas/yoXpVrjhiaWUPy0h3CUgiJvfvsXnuG7vVL5R0WV1zLZaqTXHB9qqrfM98sjy97yXOe7iSeJX4hhdI5rGNLnOIa1o4ucTYAe9YjiLnBrQXOcbNa0Ekk8AAOJV0atNXHolqyraNuR8nFx2IPEnrIR5cOq4lkqrrdjJVoXo6MPo4qf6QGaR3WR293uHAdwCrrXPouWStxCNvZfaOa30XDcx57iOz4gdVIdLNbcdFUOpooDM5m6R2fI1ruOUdk5iAd63uAY7BjVG87PsuvHNA/eWm3AkcRYggj+ys4fBulsmvGmc5qQ6HaazYZIXM7cTyNpATYO5Zmn6LwOfPmvTpxoDLhry9oc+ncexNxy3+hL0O/ceB8dyiqq5izz3url/ToXBtZtBUtH+obE48Y5vkyD0ueyfcStlV6Y0UTcz6yAD7RpJ8ACSVzOsBqnvNC1UvwtfTLXEHNdBh2bfcGqcLWH/E077/AFja3RVUTz+P+VheihoJKiRsMMbnvduaxouT39w7zuCg22UTnKx8n1wbCJKyoipoh25HWB5NHFzz3Ab10zhOGspYIqeMWZGxrG+AFrnvPFRnV7oG3DYy+SzqiQWe8cGDjs2Hp1PMqYq2Kwb6Ktiy+wiIpGgIiIAiIgCIq30t1g1FJV1UUb6UMgbC5sMoftZzI25ZGWniPDmEISmorLLHIUV0o1bUuIEyOaYpT++isCfbadzvE7+9enENN4KXZipEsZcxkjjspHMiz8pJGtygg3C+eKawqSmkfDJI/MwNL8sUj2ta5ocHuc1pAbYjeuHJOD4ZWuJalquO5hkimHIXMbvIgj4rVHVbiV7eif8Ayw2/ErjxTTukpnMY6Rz3OYJcsUb5SIzvEjsgOVtt+9fPENYVHBJs5JXXDWOeRFI5sQeAWbVwb2L3G471HajO6Kv0rLDtS9bJYzPhhHO7jI7yaLfFWHoxqvpKEiSxmlHCWWxyn6jBub47z3rcaR6QsoqOWsIztY0Oa0EdsusGgHoSRvUaZpTX0klG7EI6fY1T2xfI5w+B7xdgdmJDh1t3+/qSRNQrrZPFVWtHV9UVVQKylbtMzGskiuA4FtwHNvYEWO8XU0p9O6WSf0Zkj3OzOZtGxSGLO25c3a5ctwASTe27ivN/5iUsglEL3uyskc2QQTujdkBzZXNb2gOdvcuvknZsmsNmj1U6CzUJlqaoBj5GhjIgQS1t8xLiN1yQN3KysYi6iFHp/EykpJaqVrpZ2FzWU8cr81iQXNjtnDRbeT0Nl8MB1iM9Bp6isd8rO+YMihje5zhHI9t2xtubAAXJRcCDhFbUfnSXVJS1ZdJFenkNyTGBkcTzdGd3vbZQLENTVdH+r2Mw+q/IfJ4sPNWhNrEo2shk2rnCYPMYZFI9ziwgOblDbhwJ4Gy8OKazYI20ckIdKyolLHODJLxhnr9gNJMgJHY481xpMrnCqXLKuGqzEibei+8yw2/Et1hepOpeQaiaKJvMMvI/w4Bo8yrJrtOqaB7GSmVocGO2hgmEbdpbIHyZbNJvwPDnZfjBcekmxHEaV2XZ0+x2dhY9tmZxcb702oiqa0/0zoxoDS4d2omZpLWM8naefDk0dwAUjUY0r06hohLEHk1AidI2Nsb5A3snK6UtHYaTbiQvPS6woY6ekdVPJmkgjmkbFE9+QOaCXuDAcjb9VIvUoR9KILp3qyqjWTT0se2jmeX2DmhzHO9ZpDiN17kEKc6tNEZMOpnicjaSvD3MabhlmhobfmevJbyuxcehSVcDmvAhdLG7i11mlzT4KIYPpxWMFBNWxwGnrS1jJIc4fE94u0Pa69wbW3KOEmVqMITyWBNAHtLXNDmkWLXAEEHkQeIVeaQ6mKeYufSPMDj+7tniv3N9ZvuNu5SOLWBRunFOJTcv2Qk2b9k6S9tm2a2Uu3dV+qDTulnMuSR2WNr3umdHI2ItYbPLZSMpAPeulkvHPsqat1QYhGewyKUdWSBvwfZeaPVXiTjb0UDvdLFb4OVtw6xqN8cswfKGRNa8vdDK0OY5wY1zLt7QJcOC2NRpVTxyvhfLlcyD0lxLXBoivbMXWtxPDio7EUeCv9K0wjUfK4g1dSxjf4IQXO/qcAB5FWXo9onT4ezJTRBt/WkPae/2nnefDgvDS6wqORsrhI9uzjMxD4pGF0beMjA5t3t8F84tY9JI2XZueXRxOmDDFI0yMaPWju3tjw8eCkkkWQjXDolSKH4RrJgkom1c+aIktaYwyR13uJysiOX5U2HFt1vcB0ihrmOfA4nI7I9rmuY9juOVzHAEFdLlNPo2aIiEgiIgCIiAKudJtEaqaqxB8VNTSsqooo2yzPsYixha57W5Sb791iOAVjLFkISgpcMqfHdXtbIHQ9moaKaKKGR9RJGIXMjDZDseD3OcDYnuvwW5h0RqcuJ3a0Gpo4IYxnv22QbNwcbbhm5qf2Sy5gh4YldYXo3XYfKJqeGGcyUlNDIx8uz2UkMYZudlOZm7lb4L8YhopXA4jFDFA5mI5HPkdIQYHFobIMuX5QDflItyVkWRdO+JEdxvRX0jDDh4fvETGNkN/WjDcriOl2/FaL9B4hXSUTK6OGKKle2Vz45M7ppGCzSBYZAp/ZLIddaZAcBwCupoDhjoYTTkzNNYJS1+STOb7LL64Lhzt96++jWHV9PTsw+Sng2UcUkfpDZjd/ZdkIjy9k3Ivc9VN7JZcCrSK0wvQ+tojQVEUUMskVK6llhdLky3kc8PZJY9d+7714otXdXHHRPyB74m1EckLKl8BtJO+Vro5mdzt4PFWxZLJgj4YkAwnQmWGpwyZsTY2xGpfUN2zpSHzNAuHv3vvlF/evLLoZVsZHJGyN0kOJTVbYTJlD433yjPazT3KybJZMHfFEqrSfQyvrJKh7omPMjY3RF1U8Np7NbnibEBlcS4EZju5qVaO4JPDiFfUyMaI6hkBaQ8OIcxga5pFut96ldksuhVJPJAcc0arG1WISU0UUsddC2NxfJs3xFsZjv6pzN33sO7otOdX1VC9kjYhLnpoIpGNq5aYsfFGIzdzP1kZtwVrWSy5g46Ys0LcA2eGuooWBp2D42x5y4Bzmu3ZzvIzOO8qLYRofWyNw6nqxDHT0WV4EbzI+WRgs0k2Aa3fe3/AEWOlkwSdaZVuB6u5oXxQTwCSKObOKgVkzW2Di9jhSjs7QG1+R3r9f8AgOrmNZEGNpYJopWuhZUOmjfK54eyRsZA2YuO14ncrQslkwR8MSBV2FYhW0E9DNT08XyLGse2UuD3sew+qG9hhDT4LX12hdbXvqXzxwwbSibTsDZNp22Sskbn3Dccp4cLqzbJZDrqT7Kwh0EnkiqNpShkvo0kMMjq2ae73tyOAa/cxhHktpLofO6bDn9gNgoZKeV2a5D3RhgsLdoX5qd2SyYHhiVjS6I1zaWgYYYRJh0rXxDbXbUN7We5y/Jkdm3HnwUo0OweeKStqqprGSVUrX7Fjs4Y1jMgBfYXceakyBdOqtJ5MoiIWBERAEREAREQBERAEREAREQBERAEREAREQBERAEREAREQBERAEREAREQBERAEREAREQH/9k="/>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VE" altLang="es-VE"/>
          </a:p>
        </p:txBody>
      </p:sp>
      <p:pic>
        <p:nvPicPr>
          <p:cNvPr id="3077" name="Picture 33" descr="http://www.pptbackgrounds.net/uploads/corner-bluewave-backgrounds-wallpapers.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l="7198" t="25656" b="41418"/>
          <a:stretch>
            <a:fillRect/>
          </a:stretch>
        </p:blipFill>
        <p:spPr bwMode="auto">
          <a:xfrm>
            <a:off x="107950" y="428625"/>
            <a:ext cx="43910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33" descr="http://www.pptbackgrounds.net/uploads/corner-bluewave-backgrounds-wallpapers.jpg">
            <a:hlinkClick r:id="rId4"/>
          </p:cNvPr>
          <p:cNvPicPr>
            <a:picLocks noChangeAspect="1" noChangeArrowheads="1"/>
          </p:cNvPicPr>
          <p:nvPr/>
        </p:nvPicPr>
        <p:blipFill>
          <a:blip r:embed="rId6" cstate="print">
            <a:extLst>
              <a:ext uri="{28A0092B-C50C-407E-A947-70E740481C1C}">
                <a14:useLocalDpi xmlns:a14="http://schemas.microsoft.com/office/drawing/2010/main" val="0"/>
              </a:ext>
            </a:extLst>
          </a:blip>
          <a:srcRect t="46883" b="25656"/>
          <a:stretch>
            <a:fillRect/>
          </a:stretch>
        </p:blipFill>
        <p:spPr bwMode="auto">
          <a:xfrm>
            <a:off x="0" y="6381750"/>
            <a:ext cx="44989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 name="83 Rectángulo redondeado"/>
          <p:cNvSpPr/>
          <p:nvPr/>
        </p:nvSpPr>
        <p:spPr>
          <a:xfrm>
            <a:off x="4356100" y="-11113"/>
            <a:ext cx="287338" cy="387191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s-ES"/>
          </a:p>
        </p:txBody>
      </p:sp>
      <p:pic>
        <p:nvPicPr>
          <p:cNvPr id="3080" name="Picture 33" descr="http://www.pptbackgrounds.net/uploads/corner-bluewave-backgrounds-wallpapers.jpg">
            <a:hlinkClick r:id="rId4"/>
          </p:cNvPr>
          <p:cNvPicPr>
            <a:picLocks noChangeAspect="1" noChangeArrowheads="1"/>
          </p:cNvPicPr>
          <p:nvPr/>
        </p:nvPicPr>
        <p:blipFill>
          <a:blip r:embed="rId7" cstate="print">
            <a:extLst>
              <a:ext uri="{28A0092B-C50C-407E-A947-70E740481C1C}">
                <a14:useLocalDpi xmlns:a14="http://schemas.microsoft.com/office/drawing/2010/main" val="0"/>
              </a:ext>
            </a:extLst>
          </a:blip>
          <a:srcRect t="46883" b="25656"/>
          <a:stretch>
            <a:fillRect/>
          </a:stretch>
        </p:blipFill>
        <p:spPr bwMode="auto">
          <a:xfrm>
            <a:off x="4498975" y="6408738"/>
            <a:ext cx="46450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 name="84 Rectángulo redondeado"/>
          <p:cNvSpPr/>
          <p:nvPr/>
        </p:nvSpPr>
        <p:spPr>
          <a:xfrm>
            <a:off x="4356100" y="3013075"/>
            <a:ext cx="287338" cy="3871913"/>
          </a:xfrm>
          <a:prstGeom prst="roundRect">
            <a:avLst/>
          </a:prstGeom>
          <a:solidFill>
            <a:srgbClr val="0070C0"/>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s-ES"/>
          </a:p>
        </p:txBody>
      </p:sp>
      <p:pic>
        <p:nvPicPr>
          <p:cNvPr id="3082" name="Picture 33" descr="http://www.pptbackgrounds.net/uploads/corner-bluewave-backgrounds-wallpapers.jpg">
            <a:hlinkClick r:id="rId4"/>
          </p:cNvPr>
          <p:cNvPicPr>
            <a:picLocks noChangeAspect="1" noChangeArrowheads="1"/>
          </p:cNvPicPr>
          <p:nvPr/>
        </p:nvPicPr>
        <p:blipFill>
          <a:blip r:embed="rId8">
            <a:extLst>
              <a:ext uri="{28A0092B-C50C-407E-A947-70E740481C1C}">
                <a14:useLocalDpi xmlns:a14="http://schemas.microsoft.com/office/drawing/2010/main" val="0"/>
              </a:ext>
            </a:extLst>
          </a:blip>
          <a:srcRect t="25656" r="7198" b="41418"/>
          <a:stretch>
            <a:fillRect/>
          </a:stretch>
        </p:blipFill>
        <p:spPr bwMode="auto">
          <a:xfrm>
            <a:off x="4652963" y="425450"/>
            <a:ext cx="4491037"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2" descr="logo CARBOEX"/>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14688" y="142875"/>
            <a:ext cx="7143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3" descr="logo SEGRAMAR"/>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750" y="71438"/>
            <a:ext cx="5000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Imagen 1"/>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l="31229" t="36198" r="32961" b="32127"/>
          <a:stretch>
            <a:fillRect/>
          </a:stretch>
        </p:blipFill>
        <p:spPr bwMode="auto">
          <a:xfrm>
            <a:off x="2286000" y="71438"/>
            <a:ext cx="4286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5" descr="logo TRANSCARGO"/>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0" y="71438"/>
            <a:ext cx="642938"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Imagen 1" descr="LOGO CARGA MARITIMA 2.jpg"/>
          <p:cNvPicPr>
            <a:picLocks noChangeAspect="1" noChangeArrowheads="1"/>
          </p:cNvPicPr>
          <p:nvPr/>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val="0"/>
              </a:ext>
            </a:extLst>
          </a:blip>
          <a:srcRect t="29134" b="12598"/>
          <a:stretch>
            <a:fillRect/>
          </a:stretch>
        </p:blipFill>
        <p:spPr bwMode="auto">
          <a:xfrm>
            <a:off x="5143500" y="104775"/>
            <a:ext cx="571500"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6" descr="logo TRANSMARINE"/>
          <p:cNvPicPr>
            <a:picLocks noChangeAspect="1" noChangeArrowheads="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86550" y="71438"/>
            <a:ext cx="528638"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2" descr="Z:\Público\Identidad corporativa\LOGOS\MIVENCA\logo_mivenca_baja.jpg"/>
          <p:cNvPicPr>
            <a:picLocks noChangeAspect="1" noChangeArrowheads="1"/>
          </p:cNvPicPr>
          <p:nvPr/>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43875" y="142875"/>
            <a:ext cx="7143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0" name="AutoShape 71" descr="http://www.j98fm.com/portalweb/notas/noti664aqhkrjj700.jpg"/>
          <p:cNvSpPr>
            <a:spLocks noChangeAspect="1" noChangeArrowheads="1"/>
          </p:cNvSpPr>
          <p:nvPr/>
        </p:nvSpPr>
        <p:spPr bwMode="auto">
          <a:xfrm>
            <a:off x="155575" y="-1531938"/>
            <a:ext cx="4714875" cy="320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_tradnl" altLang="es-VE"/>
          </a:p>
        </p:txBody>
      </p:sp>
      <p:sp>
        <p:nvSpPr>
          <p:cNvPr id="3091" name="AutoShape 73" descr="http://www.j98fm.com/portalweb/notas/noti664aqhkrjj700.jpg"/>
          <p:cNvSpPr>
            <a:spLocks noChangeAspect="1" noChangeArrowheads="1"/>
          </p:cNvSpPr>
          <p:nvPr/>
        </p:nvSpPr>
        <p:spPr bwMode="auto">
          <a:xfrm>
            <a:off x="155575" y="-1531938"/>
            <a:ext cx="4714875" cy="320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_tradnl" altLang="es-VE"/>
          </a:p>
        </p:txBody>
      </p:sp>
      <p:sp>
        <p:nvSpPr>
          <p:cNvPr id="3092" name="AutoShape 75" descr="http://www.j98fm.com/portalweb/notas/noti664aqhkrjj700.jpg"/>
          <p:cNvSpPr>
            <a:spLocks noChangeAspect="1" noChangeArrowheads="1"/>
          </p:cNvSpPr>
          <p:nvPr/>
        </p:nvSpPr>
        <p:spPr bwMode="auto">
          <a:xfrm>
            <a:off x="155575" y="-1531938"/>
            <a:ext cx="4714875" cy="320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_tradnl" altLang="es-VE"/>
          </a:p>
        </p:txBody>
      </p:sp>
      <p:sp>
        <p:nvSpPr>
          <p:cNvPr id="3093" name="Text Box 63"/>
          <p:cNvSpPr txBox="1">
            <a:spLocks noChangeArrowheads="1"/>
          </p:cNvSpPr>
          <p:nvPr/>
        </p:nvSpPr>
        <p:spPr bwMode="auto">
          <a:xfrm>
            <a:off x="857250" y="1258888"/>
            <a:ext cx="3214688"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15 Días + 1 día adicional por cada año de servicio.</a:t>
            </a:r>
          </a:p>
          <a:p>
            <a:pPr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Ej.:    1 año</a:t>
            </a:r>
            <a:r>
              <a:rPr lang="es-ES" altLang="es-VE" sz="110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es-ES" altLang="es-VE" sz="1100">
                <a:latin typeface="Calibri" panose="020F0502020204030204" pitchFamily="34" charset="0"/>
                <a:ea typeface="Calibri" panose="020F0502020204030204" pitchFamily="34" charset="0"/>
                <a:cs typeface="Calibri" panose="020F0502020204030204" pitchFamily="34" charset="0"/>
              </a:rPr>
              <a:t>  15 días</a:t>
            </a:r>
          </a:p>
          <a:p>
            <a:pPr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         3 años </a:t>
            </a:r>
            <a:r>
              <a:rPr lang="es-ES" altLang="es-VE" sz="110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15 días + 2 días adicionales = 17 días</a:t>
            </a:r>
            <a:r>
              <a:rPr lang="es-ES" altLang="es-VE" sz="1100">
                <a:latin typeface="Calibri" panose="020F0502020204030204" pitchFamily="34" charset="0"/>
                <a:ea typeface="Calibri" panose="020F0502020204030204" pitchFamily="34" charset="0"/>
                <a:cs typeface="Calibri" panose="020F0502020204030204" pitchFamily="34" charset="0"/>
              </a:rPr>
              <a:t>	</a:t>
            </a:r>
          </a:p>
          <a:p>
            <a:pPr algn="ctr" eaLnBrk="1" hangingPunct="1">
              <a:spcBef>
                <a:spcPct val="50000"/>
              </a:spcBef>
            </a:pPr>
            <a:endParaRPr lang="es-ES" altLang="es-VE" sz="1000">
              <a:latin typeface="Agency FB" panose="020B0503020202020204" pitchFamily="34" charset="0"/>
            </a:endParaRPr>
          </a:p>
        </p:txBody>
      </p:sp>
      <p:sp>
        <p:nvSpPr>
          <p:cNvPr id="3094" name="Text Box 53"/>
          <p:cNvSpPr txBox="1">
            <a:spLocks noChangeArrowheads="1"/>
          </p:cNvSpPr>
          <p:nvPr/>
        </p:nvSpPr>
        <p:spPr bwMode="auto">
          <a:xfrm>
            <a:off x="285750" y="3286125"/>
            <a:ext cx="350043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¿Cuándo debo disfrutar mis vacaciones?</a:t>
            </a:r>
          </a:p>
        </p:txBody>
      </p:sp>
      <p:sp>
        <p:nvSpPr>
          <p:cNvPr id="3095" name="Text Box 53"/>
          <p:cNvSpPr txBox="1">
            <a:spLocks noChangeArrowheads="1"/>
          </p:cNvSpPr>
          <p:nvPr/>
        </p:nvSpPr>
        <p:spPr bwMode="auto">
          <a:xfrm>
            <a:off x="285750" y="793750"/>
            <a:ext cx="40719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¿Cuántos días de disfrute de vacaciones me corresponden?</a:t>
            </a:r>
          </a:p>
        </p:txBody>
      </p:sp>
      <p:sp>
        <p:nvSpPr>
          <p:cNvPr id="3096" name="Text Box 53"/>
          <p:cNvSpPr txBox="1">
            <a:spLocks noChangeArrowheads="1"/>
          </p:cNvSpPr>
          <p:nvPr/>
        </p:nvSpPr>
        <p:spPr bwMode="auto">
          <a:xfrm>
            <a:off x="214313" y="2143125"/>
            <a:ext cx="407193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¿Cuántos días de bono vacacional me pagan?</a:t>
            </a:r>
          </a:p>
        </p:txBody>
      </p:sp>
      <p:sp>
        <p:nvSpPr>
          <p:cNvPr id="3097" name="Text Box 63"/>
          <p:cNvSpPr txBox="1">
            <a:spLocks noChangeArrowheads="1"/>
          </p:cNvSpPr>
          <p:nvPr/>
        </p:nvSpPr>
        <p:spPr bwMode="auto">
          <a:xfrm>
            <a:off x="428625" y="2500313"/>
            <a:ext cx="3643313"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16 Días + 1 día adicional por cada año de servicio.</a:t>
            </a:r>
          </a:p>
          <a:p>
            <a:pPr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Ej.:    1 año</a:t>
            </a:r>
            <a:r>
              <a:rPr lang="es-ES" altLang="es-VE" sz="110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es-ES" altLang="es-VE" sz="1100">
                <a:latin typeface="Calibri" panose="020F0502020204030204" pitchFamily="34" charset="0"/>
                <a:ea typeface="Calibri" panose="020F0502020204030204" pitchFamily="34" charset="0"/>
                <a:cs typeface="Calibri" panose="020F0502020204030204" pitchFamily="34" charset="0"/>
              </a:rPr>
              <a:t> 16 días de pago</a:t>
            </a:r>
          </a:p>
          <a:p>
            <a:pPr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         3 años </a:t>
            </a:r>
            <a:r>
              <a:rPr lang="es-ES" altLang="es-VE" sz="110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16 días  de pago + 2 días adicionales = 18 días</a:t>
            </a:r>
            <a:r>
              <a:rPr lang="es-ES" altLang="es-VE" sz="1100">
                <a:latin typeface="Calibri" panose="020F0502020204030204" pitchFamily="34" charset="0"/>
                <a:ea typeface="Calibri" panose="020F0502020204030204" pitchFamily="34" charset="0"/>
                <a:cs typeface="Calibri" panose="020F0502020204030204" pitchFamily="34" charset="0"/>
              </a:rPr>
              <a:t>	</a:t>
            </a:r>
          </a:p>
          <a:p>
            <a:pPr algn="ctr" eaLnBrk="1" hangingPunct="1">
              <a:spcBef>
                <a:spcPct val="50000"/>
              </a:spcBef>
            </a:pPr>
            <a:endParaRPr lang="es-ES" altLang="es-VE" sz="1000">
              <a:latin typeface="Agency FB" panose="020B0503020202020204" pitchFamily="34" charset="0"/>
            </a:endParaRPr>
          </a:p>
        </p:txBody>
      </p:sp>
      <p:sp>
        <p:nvSpPr>
          <p:cNvPr id="3098" name="Text Box 63"/>
          <p:cNvSpPr txBox="1">
            <a:spLocks noChangeArrowheads="1"/>
          </p:cNvSpPr>
          <p:nvPr/>
        </p:nvSpPr>
        <p:spPr bwMode="auto">
          <a:xfrm>
            <a:off x="428625" y="3624263"/>
            <a:ext cx="342900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Todos los años, preferiblemente en el mes aniversario de su ingreso a la empresa. 	</a:t>
            </a:r>
          </a:p>
          <a:p>
            <a:pPr algn="ctr" eaLnBrk="1" hangingPunct="1">
              <a:spcBef>
                <a:spcPct val="50000"/>
              </a:spcBef>
            </a:pPr>
            <a:endParaRPr lang="es-ES" altLang="es-VE" sz="1000">
              <a:latin typeface="Agency FB" panose="020B0503020202020204" pitchFamily="34" charset="0"/>
            </a:endParaRPr>
          </a:p>
        </p:txBody>
      </p:sp>
      <p:sp>
        <p:nvSpPr>
          <p:cNvPr id="3099" name="Text Box 53"/>
          <p:cNvSpPr txBox="1">
            <a:spLocks noChangeArrowheads="1"/>
          </p:cNvSpPr>
          <p:nvPr/>
        </p:nvSpPr>
        <p:spPr bwMode="auto">
          <a:xfrm>
            <a:off x="285750" y="4143375"/>
            <a:ext cx="350043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¿Las vacaciones se pueden fraccionar?</a:t>
            </a:r>
          </a:p>
        </p:txBody>
      </p:sp>
      <p:sp>
        <p:nvSpPr>
          <p:cNvPr id="3100" name="32 Rectángulo"/>
          <p:cNvSpPr>
            <a:spLocks noChangeArrowheads="1"/>
          </p:cNvSpPr>
          <p:nvPr/>
        </p:nvSpPr>
        <p:spPr bwMode="auto">
          <a:xfrm>
            <a:off x="428625" y="4500563"/>
            <a:ext cx="3500438"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Si, puede dividir su periodo vacacional únicamente en dos porciones y de forma equitativa.</a:t>
            </a:r>
          </a:p>
        </p:txBody>
      </p:sp>
      <p:pic>
        <p:nvPicPr>
          <p:cNvPr id="3101" name="Picture 28" descr="http://www.maquecitos.com/wp-content/uploads/ical_calendario_copia_13_11_11.jp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357563" y="3857625"/>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2" name="Text Box 53"/>
          <p:cNvSpPr txBox="1">
            <a:spLocks noChangeArrowheads="1"/>
          </p:cNvSpPr>
          <p:nvPr/>
        </p:nvSpPr>
        <p:spPr bwMode="auto">
          <a:xfrm>
            <a:off x="357188" y="5000625"/>
            <a:ext cx="350043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 altLang="es-VE" sz="1300" b="1">
                <a:latin typeface="Calibri" panose="020F0502020204030204" pitchFamily="34" charset="0"/>
                <a:ea typeface="Calibri" panose="020F0502020204030204" pitchFamily="34" charset="0"/>
                <a:cs typeface="Calibri" panose="020F0502020204030204" pitchFamily="34" charset="0"/>
              </a:rPr>
              <a:t>¿Cuándo debo solicitar las vacaciones?</a:t>
            </a:r>
          </a:p>
        </p:txBody>
      </p:sp>
      <p:sp>
        <p:nvSpPr>
          <p:cNvPr id="3103" name="35 Rectángulo"/>
          <p:cNvSpPr>
            <a:spLocks noChangeArrowheads="1"/>
          </p:cNvSpPr>
          <p:nvPr/>
        </p:nvSpPr>
        <p:spPr bwMode="auto">
          <a:xfrm>
            <a:off x="428625" y="5429250"/>
            <a:ext cx="350043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Debe solicitar al Departamento de Capital Humano su periodo vacacional mínimo 15 días antes de que vaya a disfrutarlas.</a:t>
            </a:r>
          </a:p>
        </p:txBody>
      </p:sp>
      <p:sp>
        <p:nvSpPr>
          <p:cNvPr id="3104" name="Text Box 53"/>
          <p:cNvSpPr txBox="1">
            <a:spLocks noChangeArrowheads="1"/>
          </p:cNvSpPr>
          <p:nvPr/>
        </p:nvSpPr>
        <p:spPr bwMode="auto">
          <a:xfrm>
            <a:off x="4857750" y="865188"/>
            <a:ext cx="40719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¿Puedo solicitar que me paguen las vacaciones pero no disfrutarlas?</a:t>
            </a:r>
          </a:p>
        </p:txBody>
      </p:sp>
      <p:sp>
        <p:nvSpPr>
          <p:cNvPr id="3105" name="37 Rectángulo"/>
          <p:cNvSpPr>
            <a:spLocks noChangeArrowheads="1"/>
          </p:cNvSpPr>
          <p:nvPr/>
        </p:nvSpPr>
        <p:spPr bwMode="auto">
          <a:xfrm>
            <a:off x="4929188" y="1257300"/>
            <a:ext cx="3929062"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No, ya que el articulo 197 de la Ley Orgánica del Trabajo, Trabajadores y Trabajadoras indica que el pago de las mismas debe realizarse únicamente cuando comienza su disfrute.</a:t>
            </a:r>
          </a:p>
        </p:txBody>
      </p:sp>
      <p:sp>
        <p:nvSpPr>
          <p:cNvPr id="3106" name="Text Box 53"/>
          <p:cNvSpPr txBox="1">
            <a:spLocks noChangeArrowheads="1"/>
          </p:cNvSpPr>
          <p:nvPr/>
        </p:nvSpPr>
        <p:spPr bwMode="auto">
          <a:xfrm>
            <a:off x="4929188" y="2143125"/>
            <a:ext cx="40719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¿Qué debo hacer si sufro algún accidente o enfermedad común durante el disfrute de las vacaciones?</a:t>
            </a:r>
          </a:p>
        </p:txBody>
      </p:sp>
      <p:sp>
        <p:nvSpPr>
          <p:cNvPr id="3107" name="42 Rectángulo"/>
          <p:cNvSpPr>
            <a:spLocks noChangeArrowheads="1"/>
          </p:cNvSpPr>
          <p:nvPr/>
        </p:nvSpPr>
        <p:spPr bwMode="auto">
          <a:xfrm>
            <a:off x="4929188" y="2705100"/>
            <a:ext cx="3929062"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Debo notificar inmediatamente a la empresa y entregar el respectivo certificado medico avalado por el IVSS. El reposo medico suspende momentáneamente el periodo vacacional, el cual se reactivará una vez culmine dicho reposo. Deberá entregar el certificado oportunamente, de lo contrario no será valido.  </a:t>
            </a:r>
          </a:p>
        </p:txBody>
      </p:sp>
      <p:sp>
        <p:nvSpPr>
          <p:cNvPr id="3108" name="Text Box 53"/>
          <p:cNvSpPr txBox="1">
            <a:spLocks noChangeArrowheads="1"/>
          </p:cNvSpPr>
          <p:nvPr/>
        </p:nvSpPr>
        <p:spPr bwMode="auto">
          <a:xfrm>
            <a:off x="4929188" y="3722688"/>
            <a:ext cx="40719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Mientras este de vacaciones, ¿voy a recibir el pago normal de mi quincena/semana?</a:t>
            </a:r>
          </a:p>
        </p:txBody>
      </p:sp>
      <p:sp>
        <p:nvSpPr>
          <p:cNvPr id="3109" name="44 Rectángulo"/>
          <p:cNvSpPr>
            <a:spLocks noChangeArrowheads="1"/>
          </p:cNvSpPr>
          <p:nvPr/>
        </p:nvSpPr>
        <p:spPr bwMode="auto">
          <a:xfrm>
            <a:off x="5000625" y="4356100"/>
            <a:ext cx="392906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No, ya que al momento de iniciar el periodo vacacional se le cancela el salario de cada día que estará de disfrute. </a:t>
            </a:r>
          </a:p>
        </p:txBody>
      </p:sp>
      <p:sp>
        <p:nvSpPr>
          <p:cNvPr id="3110" name="Text Box 53"/>
          <p:cNvSpPr txBox="1">
            <a:spLocks noChangeArrowheads="1"/>
          </p:cNvSpPr>
          <p:nvPr/>
        </p:nvSpPr>
        <p:spPr bwMode="auto">
          <a:xfrm>
            <a:off x="4929188" y="5000625"/>
            <a:ext cx="40719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300" b="1">
                <a:latin typeface="Agency FB" panose="020B0503020202020204" pitchFamily="34" charset="0"/>
              </a:rPr>
              <a:t> </a:t>
            </a:r>
            <a:r>
              <a:rPr lang="es-ES" altLang="es-VE" sz="1300" b="1">
                <a:latin typeface="Calibri" panose="020F0502020204030204" pitchFamily="34" charset="0"/>
                <a:ea typeface="Calibri" panose="020F0502020204030204" pitchFamily="34" charset="0"/>
                <a:cs typeface="Calibri" panose="020F0502020204030204" pitchFamily="34" charset="0"/>
              </a:rPr>
              <a:t>Mientras este de vacaciones, ¿voy a recibir pago del bono de alimentación?</a:t>
            </a:r>
          </a:p>
        </p:txBody>
      </p:sp>
      <p:sp>
        <p:nvSpPr>
          <p:cNvPr id="3111" name="37 Rectángulo"/>
          <p:cNvSpPr>
            <a:spLocks noChangeArrowheads="1"/>
          </p:cNvSpPr>
          <p:nvPr/>
        </p:nvSpPr>
        <p:spPr bwMode="auto">
          <a:xfrm>
            <a:off x="5000625" y="5595938"/>
            <a:ext cx="39290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altLang="es-VE" sz="1100">
                <a:latin typeface="Calibri" panose="020F0502020204030204" pitchFamily="34" charset="0"/>
                <a:ea typeface="Calibri" panose="020F0502020204030204" pitchFamily="34" charset="0"/>
                <a:cs typeface="Calibri" panose="020F0502020204030204" pitchFamily="34" charset="0"/>
              </a:rPr>
              <a:t>Si, recibirá el abono acostumbrado por el mes correspondiente.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4866</TotalTime>
  <Words>483</Words>
  <Application>Microsoft Office PowerPoint</Application>
  <PresentationFormat>Presentación en pantalla (4:3)</PresentationFormat>
  <Paragraphs>38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Agency FB</vt:lpstr>
      <vt:lpstr>Comfortaa</vt:lpstr>
      <vt:lpstr>Hand Of Sean</vt:lpstr>
      <vt:lpstr>Wingdings</vt:lpstr>
      <vt:lpstr>Diseño predeterminado</vt:lpstr>
      <vt:lpstr>Presentación de PowerPoint</vt:lpstr>
      <vt:lpstr>Presentación de PowerPoint</vt:lpstr>
    </vt:vector>
  </TitlesOfParts>
  <Company>telen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posproduccion1</dc:creator>
  <cp:lastModifiedBy>Rayne Flores</cp:lastModifiedBy>
  <cp:revision>281</cp:revision>
  <dcterms:created xsi:type="dcterms:W3CDTF">2007-04-17T12:22:24Z</dcterms:created>
  <dcterms:modified xsi:type="dcterms:W3CDTF">2014-08-11T13:05:13Z</dcterms:modified>
</cp:coreProperties>
</file>